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61" r:id="rId4"/>
    <p:sldId id="258" r:id="rId5"/>
    <p:sldId id="262" r:id="rId6"/>
    <p:sldId id="260" r:id="rId7"/>
    <p:sldId id="276" r:id="rId8"/>
    <p:sldId id="267" r:id="rId9"/>
    <p:sldId id="268" r:id="rId10"/>
    <p:sldId id="269" r:id="rId11"/>
    <p:sldId id="270" r:id="rId12"/>
    <p:sldId id="271" r:id="rId13"/>
    <p:sldId id="274" r:id="rId14"/>
    <p:sldId id="272" r:id="rId15"/>
    <p:sldId id="275" r:id="rId16"/>
    <p:sldId id="263" r:id="rId17"/>
    <p:sldId id="277" r:id="rId18"/>
    <p:sldId id="278" r:id="rId19"/>
    <p:sldId id="283" r:id="rId20"/>
    <p:sldId id="266" r:id="rId21"/>
    <p:sldId id="284" r:id="rId22"/>
    <p:sldId id="285" r:id="rId23"/>
    <p:sldId id="286" r:id="rId24"/>
    <p:sldId id="287" r:id="rId25"/>
    <p:sldId id="288" r:id="rId26"/>
    <p:sldId id="302" r:id="rId27"/>
    <p:sldId id="303" r:id="rId28"/>
    <p:sldId id="304" r:id="rId29"/>
    <p:sldId id="305" r:id="rId30"/>
    <p:sldId id="279" r:id="rId31"/>
    <p:sldId id="306" r:id="rId32"/>
    <p:sldId id="307" r:id="rId33"/>
    <p:sldId id="280" r:id="rId34"/>
    <p:sldId id="299" r:id="rId35"/>
    <p:sldId id="281" r:id="rId36"/>
    <p:sldId id="282" r:id="rId37"/>
    <p:sldId id="264" r:id="rId38"/>
    <p:sldId id="308" r:id="rId39"/>
    <p:sldId id="309" r:id="rId40"/>
    <p:sldId id="259" r:id="rId41"/>
    <p:sldId id="310" r:id="rId42"/>
    <p:sldId id="311" r:id="rId43"/>
    <p:sldId id="312" r:id="rId44"/>
    <p:sldId id="313" r:id="rId45"/>
    <p:sldId id="314" r:id="rId46"/>
    <p:sldId id="315" r:id="rId47"/>
    <p:sldId id="265" r:id="rId48"/>
    <p:sldId id="316" r:id="rId49"/>
    <p:sldId id="317" r:id="rId50"/>
    <p:sldId id="318" r:id="rId51"/>
    <p:sldId id="319" r:id="rId52"/>
    <p:sldId id="320" r:id="rId53"/>
    <p:sldId id="321" r:id="rId54"/>
    <p:sldId id="32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6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1CDD9-3716-4239-8CA7-F5150CDCB291}" type="datetimeFigureOut">
              <a:rPr lang="zh-CN" altLang="en-US" smtClean="0"/>
              <a:t>2021/7/12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C47D8-C939-43AA-9178-C46305B99661}" type="slidenum">
              <a:rPr lang="zh-CN" altLang="en-US" smtClean="0"/>
              <a:t>‹#›</a:t>
            </a:fld>
            <a:endParaRPr lang="zh-CN" altLang="en-US"/>
          </a:p>
        </p:txBody>
      </p:sp>
    </p:spTree>
    <p:extLst>
      <p:ext uri="{BB962C8B-B14F-4D97-AF65-F5344CB8AC3E}">
        <p14:creationId xmlns:p14="http://schemas.microsoft.com/office/powerpoint/2010/main" val="2413444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305E2A67-DCB1-4020-A011-1D1550F6F4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071F6E98-9A4E-4FA9-9508-5D9CB90212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9220" name="灯片编号占位符 3">
            <a:extLst>
              <a:ext uri="{FF2B5EF4-FFF2-40B4-BE49-F238E27FC236}">
                <a16:creationId xmlns:a16="http://schemas.microsoft.com/office/drawing/2014/main" id="{69E322CD-7275-4191-8196-4709D0F36F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CEFB03-962C-482D-B1B8-B493813ACB64}" type="slidenum">
              <a:rPr lang="zh-CN" altLang="en-US"/>
              <a:pPr/>
              <a:t>52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832E8514-AB8F-491F-BE54-B5AB33C50D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B4C6E3BB-C167-45BF-BA0E-B41CA51E00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a:extLst>
              <a:ext uri="{FF2B5EF4-FFF2-40B4-BE49-F238E27FC236}">
                <a16:creationId xmlns:a16="http://schemas.microsoft.com/office/drawing/2014/main" id="{9BA8395B-88C2-4273-A13C-5C9D208A30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2E8ABC-C892-4160-ACD9-C0E06CED229B}" type="slidenum">
              <a:rPr lang="zh-CN" altLang="en-US"/>
              <a:pPr/>
              <a:t>53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F130BB33-6059-4AF1-A01C-CB666A89CB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2DE0809D-03C1-4BE7-89F3-E0EEBB6B3E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a:extLst>
              <a:ext uri="{FF2B5EF4-FFF2-40B4-BE49-F238E27FC236}">
                <a16:creationId xmlns:a16="http://schemas.microsoft.com/office/drawing/2014/main" id="{A3CBDBB2-EC49-48F5-B059-0374C9A3F4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141584-7991-46CC-8112-1E1509EA9783}" type="slidenum">
              <a:rPr lang="zh-CN" altLang="en-US"/>
              <a:pPr/>
              <a:t>54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1063173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8286441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285789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17882678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514887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3600376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15865432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17880044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下上">
    <p:bg bwMode="auto">
      <p:bgPr>
        <a:solidFill>
          <a:schemeClr val="bg2"/>
        </a:solidFill>
        <a:effectLst/>
      </p:bgPr>
    </p:bg>
    <p:spTree>
      <p:nvGrpSpPr>
        <p:cNvPr id="1" name=""/>
        <p:cNvGrpSpPr/>
        <p:nvPr/>
      </p:nvGrpSpPr>
      <p:grpSpPr>
        <a:xfrm>
          <a:off x="0" y="0"/>
          <a:ext cx="0" cy="0"/>
          <a:chOff x="0" y="0"/>
          <a:chExt cx="0" cy="0"/>
        </a:xfrm>
      </p:grpSpPr>
      <p:pic>
        <p:nvPicPr>
          <p:cNvPr id="5" name="图片 10">
            <a:extLst>
              <a:ext uri="{FF2B5EF4-FFF2-40B4-BE49-F238E27FC236}">
                <a16:creationId xmlns:a16="http://schemas.microsoft.com/office/drawing/2014/main" id="{D58D333C-1CD6-4B71-981F-7267415A8F6A}"/>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l="-548"/>
          <a:stretch>
            <a:fillRect/>
          </a:stretch>
        </p:blipFill>
        <p:spPr bwMode="auto">
          <a:xfrm rot="10800000">
            <a:off x="1" y="0"/>
            <a:ext cx="12204700"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8A827950-54DB-4E8E-A4ED-B5BCB1E4B2B4}"/>
              </a:ext>
            </a:extLst>
          </p:cNvPr>
          <p:cNvSpPr/>
          <p:nvPr>
            <p:custDataLst>
              <p:tags r:id="rId2"/>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00" noProof="1">
              <a:sym typeface="+mn-ea"/>
            </a:endParaRPr>
          </a:p>
        </p:txBody>
      </p:sp>
      <p:sp>
        <p:nvSpPr>
          <p:cNvPr id="2" name="标题 1"/>
          <p:cNvSpPr>
            <a:spLocks noGrp="1"/>
          </p:cNvSpPr>
          <p:nvPr>
            <p:ph type="title"/>
          </p:nvPr>
        </p:nvSpPr>
        <p:spPr>
          <a:xfrm>
            <a:off x="604800" y="669600"/>
            <a:ext cx="10976400" cy="565200"/>
          </a:xfrm>
        </p:spPr>
        <p:txBody>
          <a:bodyPr anchor="ctr"/>
          <a:lstStyle>
            <a:lvl1pPr algn="ctr">
              <a:defRPr sz="2400" u="none" strike="noStrike" kern="1200" cap="none" spc="0" normalizeH="0" baseline="0">
                <a:solidFill>
                  <a:schemeClr val="tx1"/>
                </a:solidFill>
                <a:uFillTx/>
                <a:latin typeface="微软雅黑" panose="020B0503020204020204" charset="-122"/>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604837" y="1681200"/>
            <a:ext cx="10990800" cy="3211200"/>
          </a:xfrm>
        </p:spPr>
        <p:txBody>
          <a:bodyPr/>
          <a:lstStyle>
            <a:lvl1pPr>
              <a:defRPr u="none" strike="noStrike" kern="1200" cap="none" spc="0" normalizeH="0" baseline="0">
                <a:latin typeface="微软雅黑" panose="020B0503020204020204" charset="-122"/>
                <a:ea typeface="微软雅黑" panose="020B0503020204020204" charset="-122"/>
              </a:defRPr>
            </a:lvl1pPr>
            <a:lvl2pPr>
              <a:defRPr u="none" strike="noStrike" kern="1200" cap="none" spc="0" normalizeH="0" baseline="0">
                <a:latin typeface="微软雅黑" panose="020B0503020204020204" charset="-122"/>
                <a:ea typeface="微软雅黑" panose="020B0503020204020204" charset="-122"/>
              </a:defRPr>
            </a:lvl2pPr>
            <a:lvl3pPr>
              <a:defRPr u="none" strike="noStrike" kern="1200" cap="none" spc="0" normalizeH="0" baseline="0">
                <a:latin typeface="微软雅黑" panose="020B0503020204020204" charset="-122"/>
                <a:ea typeface="微软雅黑" panose="020B0503020204020204" charset="-122"/>
              </a:defRPr>
            </a:lvl3pPr>
            <a:lvl4pPr>
              <a:defRPr u="none" strike="noStrike" kern="1200" cap="none" spc="0" normalizeH="0" baseline="0">
                <a:latin typeface="微软雅黑" panose="020B0503020204020204" charset="-122"/>
                <a:ea typeface="微软雅黑" panose="020B0503020204020204" charset="-122"/>
              </a:defRPr>
            </a:lvl4pPr>
            <a:lvl5pPr>
              <a:defRPr u="none" strike="noStrike" kern="1200" cap="none" spc="0" normalizeH="0" baseline="0">
                <a:latin typeface="微软雅黑" panose="020B0503020204020204" charset="-122"/>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文本占位符 8"/>
          <p:cNvSpPr>
            <a:spLocks noGrp="1"/>
          </p:cNvSpPr>
          <p:nvPr>
            <p:ph type="body" sz="quarter" idx="14"/>
          </p:nvPr>
        </p:nvSpPr>
        <p:spPr>
          <a:xfrm>
            <a:off x="594000" y="5180400"/>
            <a:ext cx="11001600" cy="1011600"/>
          </a:xfrm>
        </p:spPr>
        <p:txBody>
          <a:bodyPr/>
          <a:lstStyle>
            <a:lvl1pPr>
              <a:defRPr u="none" strike="noStrike" kern="1200" cap="none" spc="0" normalizeH="0" baseline="0">
                <a:solidFill>
                  <a:schemeClr val="tx1">
                    <a:lumMod val="75000"/>
                    <a:lumOff val="25000"/>
                  </a:schemeClr>
                </a:solidFill>
                <a:latin typeface="微软雅黑" panose="020B0503020204020204" charset="-122"/>
                <a:ea typeface="微软雅黑" panose="020B0503020204020204" charset="-122"/>
              </a:defRPr>
            </a:lvl1pPr>
          </a:lstStyle>
          <a:p>
            <a:pPr lvl="0"/>
            <a:r>
              <a:rPr lang="zh-CN" altLang="en-US" noProof="1"/>
              <a:t>单击此处编辑母版文本样式</a:t>
            </a:r>
          </a:p>
        </p:txBody>
      </p:sp>
      <p:sp>
        <p:nvSpPr>
          <p:cNvPr id="8" name="日期占位符 2">
            <a:extLst>
              <a:ext uri="{FF2B5EF4-FFF2-40B4-BE49-F238E27FC236}">
                <a16:creationId xmlns:a16="http://schemas.microsoft.com/office/drawing/2014/main" id="{4D101A53-0315-4132-8AF0-7E5C6DFE2E8C}"/>
              </a:ext>
            </a:extLst>
          </p:cNvPr>
          <p:cNvSpPr>
            <a:spLocks noGrp="1"/>
          </p:cNvSpPr>
          <p:nvPr>
            <p:ph type="dt" sz="half" idx="15"/>
            <p:custDataLst>
              <p:tags r:id="rId3"/>
            </p:custDataLst>
          </p:nvPr>
        </p:nvSpPr>
        <p:spPr/>
        <p:txBody>
          <a:bodyPr/>
          <a:lstStyle>
            <a:lvl1pPr>
              <a:defRPr/>
            </a:lvl1pPr>
          </a:lstStyle>
          <a:p>
            <a:fld id="{760FBDFE-C587-4B4C-A407-44438C67B59E}" type="datetimeFigureOut">
              <a:rPr lang="zh-CN" altLang="en-US"/>
              <a:pPr/>
              <a:t>2021/7/12</a:t>
            </a:fld>
            <a:endParaRPr lang="zh-CN" altLang="en-US"/>
          </a:p>
        </p:txBody>
      </p:sp>
      <p:sp>
        <p:nvSpPr>
          <p:cNvPr id="10" name="页脚占位符 3">
            <a:extLst>
              <a:ext uri="{FF2B5EF4-FFF2-40B4-BE49-F238E27FC236}">
                <a16:creationId xmlns:a16="http://schemas.microsoft.com/office/drawing/2014/main" id="{E9CAF5DD-1B15-4BA7-BD9E-976E6D529332}"/>
              </a:ext>
            </a:extLst>
          </p:cNvPr>
          <p:cNvSpPr>
            <a:spLocks noGrp="1"/>
          </p:cNvSpPr>
          <p:nvPr>
            <p:ph type="ftr" sz="quarter" idx="16"/>
            <p:custDataLst>
              <p:tags r:id="rId4"/>
            </p:custDataLst>
          </p:nvPr>
        </p:nvSpPr>
        <p:spPr/>
        <p:txBody>
          <a:bodyPr/>
          <a:lstStyle>
            <a:lvl1pPr>
              <a:defRPr/>
            </a:lvl1pPr>
          </a:lstStyle>
          <a:p>
            <a:endParaRPr lang="zh-CN" altLang="en-US"/>
          </a:p>
        </p:txBody>
      </p:sp>
      <p:sp>
        <p:nvSpPr>
          <p:cNvPr id="11" name="灯片编号占位符 4">
            <a:extLst>
              <a:ext uri="{FF2B5EF4-FFF2-40B4-BE49-F238E27FC236}">
                <a16:creationId xmlns:a16="http://schemas.microsoft.com/office/drawing/2014/main" id="{1E536303-C259-44ED-8C01-3712C99A6509}"/>
              </a:ext>
            </a:extLst>
          </p:cNvPr>
          <p:cNvSpPr>
            <a:spLocks noGrp="1"/>
          </p:cNvSpPr>
          <p:nvPr>
            <p:ph type="sldNum" sz="quarter" idx="17"/>
            <p:custDataLst>
              <p:tags r:id="rId5"/>
            </p:custDataLst>
          </p:nvPr>
        </p:nvSpPr>
        <p:spPr/>
        <p:txBody>
          <a:bodyPr/>
          <a:lstStyle>
            <a:lvl1pPr>
              <a:defRPr/>
            </a:lvl1pPr>
          </a:lstStyle>
          <a:p>
            <a:fld id="{BFB80FA1-AEEC-4FA2-A46B-A3D959862E01}" type="slidenum">
              <a:rPr lang="zh-CN" altLang="en-US"/>
              <a:pPr/>
              <a:t>‹#›</a:t>
            </a:fld>
            <a:endParaRPr lang="zh-CN" altLang="en-US"/>
          </a:p>
        </p:txBody>
      </p:sp>
    </p:spTree>
    <p:extLst>
      <p:ext uri="{BB962C8B-B14F-4D97-AF65-F5344CB8AC3E}">
        <p14:creationId xmlns:p14="http://schemas.microsoft.com/office/powerpoint/2010/main" val="137644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29043588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39176276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275530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1059226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5697194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2660149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11314872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A1C52EE-38D6-4F1E-B445-244D3A3A24DF}" type="datetimeFigureOut">
              <a:rPr lang="zh-CN" altLang="en-US" smtClean="0"/>
              <a:t>2021/7/12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4271569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1C52EE-38D6-4F1E-B445-244D3A3A24DF}" type="datetimeFigureOut">
              <a:rPr lang="zh-CN" altLang="en-US" smtClean="0"/>
              <a:t>2021/7/12</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50FCEC6-A3B1-4524-AB1B-916903632A4A}" type="slidenum">
              <a:rPr lang="zh-CN" altLang="en-US" smtClean="0"/>
              <a:t>‹#›</a:t>
            </a:fld>
            <a:endParaRPr lang="zh-CN" altLang="en-US"/>
          </a:p>
        </p:txBody>
      </p:sp>
    </p:spTree>
    <p:extLst>
      <p:ext uri="{BB962C8B-B14F-4D97-AF65-F5344CB8AC3E}">
        <p14:creationId xmlns:p14="http://schemas.microsoft.com/office/powerpoint/2010/main" val="2344193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xml"/><Relationship Id="rId5" Type="http://schemas.openxmlformats.org/officeDocument/2006/relationships/tags" Target="../tags/tag10.xml"/><Relationship Id="rId4"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slideLayout" Target="../slideLayouts/slideLayout7.xml"/><Relationship Id="rId4"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slideLayout" Target="../slideLayouts/slideLayout7.xml"/><Relationship Id="rId4"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Layout" Target="../slideLayouts/slideLayout7.xml"/><Relationship Id="rId4"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4.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slideLayout" Target="../slideLayouts/slideLayout7.xml"/><Relationship Id="rId4" Type="http://schemas.openxmlformats.org/officeDocument/2006/relationships/tags" Target="../tags/tag29.xml"/></Relationships>
</file>

<file path=ppt/slides/_rels/slide25.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slideLayout" Target="../slideLayouts/slideLayout7.xml"/><Relationship Id="rId4" Type="http://schemas.openxmlformats.org/officeDocument/2006/relationships/tags" Target="../tags/tag3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2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Layout" Target="../slideLayouts/slideLayout7.xml"/><Relationship Id="rId4" Type="http://schemas.openxmlformats.org/officeDocument/2006/relationships/tags" Target="../tags/tag39.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31.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slideLayout" Target="../slideLayouts/slideLayout7.xml"/><Relationship Id="rId4" Type="http://schemas.openxmlformats.org/officeDocument/2006/relationships/tags" Target="../tags/tag4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8.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200565-2C33-4EB8-B92D-F018A83608B3}"/>
              </a:ext>
            </a:extLst>
          </p:cNvPr>
          <p:cNvSpPr>
            <a:spLocks noGrp="1"/>
          </p:cNvSpPr>
          <p:nvPr>
            <p:ph type="ctrTitle"/>
          </p:nvPr>
        </p:nvSpPr>
        <p:spPr/>
        <p:txBody>
          <a:bodyPr/>
          <a:lstStyle/>
          <a:p>
            <a:r>
              <a:rPr lang="zh-CN" altLang="en-US" dirty="0"/>
              <a:t>第八组</a:t>
            </a:r>
            <a:br>
              <a:rPr lang="en-US" altLang="zh-CN" dirty="0"/>
            </a:br>
            <a:r>
              <a:rPr lang="zh-CN" altLang="en-US" dirty="0"/>
              <a:t>图书馆图书借阅系统</a:t>
            </a:r>
          </a:p>
        </p:txBody>
      </p:sp>
      <p:sp>
        <p:nvSpPr>
          <p:cNvPr id="3" name="副标题 2">
            <a:extLst>
              <a:ext uri="{FF2B5EF4-FFF2-40B4-BE49-F238E27FC236}">
                <a16:creationId xmlns:a16="http://schemas.microsoft.com/office/drawing/2014/main" id="{5BADA82A-D0BC-4012-B52D-DC6B5577B835}"/>
              </a:ext>
            </a:extLst>
          </p:cNvPr>
          <p:cNvSpPr>
            <a:spLocks noGrp="1"/>
          </p:cNvSpPr>
          <p:nvPr>
            <p:ph type="subTitle" idx="1"/>
          </p:nvPr>
        </p:nvSpPr>
        <p:spPr/>
        <p:txBody>
          <a:bodyPr/>
          <a:lstStyle/>
          <a:p>
            <a:r>
              <a:rPr lang="zh-CN" altLang="en-US" dirty="0"/>
              <a:t>小组成员：罗飞龙、刘帆、覃宏铭、陆梓文、黄耀枫</a:t>
            </a:r>
          </a:p>
        </p:txBody>
      </p:sp>
    </p:spTree>
    <p:extLst>
      <p:ext uri="{BB962C8B-B14F-4D97-AF65-F5344CB8AC3E}">
        <p14:creationId xmlns:p14="http://schemas.microsoft.com/office/powerpoint/2010/main" val="42799360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DCB7A-03C8-4232-95C9-03C753DCE8E3}"/>
              </a:ext>
            </a:extLst>
          </p:cNvPr>
          <p:cNvSpPr>
            <a:spLocks noGrp="1"/>
          </p:cNvSpPr>
          <p:nvPr>
            <p:ph type="title"/>
          </p:nvPr>
        </p:nvSpPr>
        <p:spPr/>
        <p:txBody>
          <a:bodyPr/>
          <a:lstStyle/>
          <a:p>
            <a:r>
              <a:rPr lang="zh-CN" altLang="en-US" dirty="0"/>
              <a:t>管理员前端页面的设计</a:t>
            </a:r>
          </a:p>
        </p:txBody>
      </p:sp>
      <p:pic>
        <p:nvPicPr>
          <p:cNvPr id="5" name="图片 4">
            <a:extLst>
              <a:ext uri="{FF2B5EF4-FFF2-40B4-BE49-F238E27FC236}">
                <a16:creationId xmlns:a16="http://schemas.microsoft.com/office/drawing/2014/main" id="{3E8BD161-4BDF-4030-8522-62F7F4637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8620"/>
            <a:ext cx="11623040" cy="5219380"/>
          </a:xfrm>
          <a:prstGeom prst="rect">
            <a:avLst/>
          </a:prstGeom>
        </p:spPr>
      </p:pic>
    </p:spTree>
    <p:extLst>
      <p:ext uri="{BB962C8B-B14F-4D97-AF65-F5344CB8AC3E}">
        <p14:creationId xmlns:p14="http://schemas.microsoft.com/office/powerpoint/2010/main" val="2985964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DCB7A-03C8-4232-95C9-03C753DCE8E3}"/>
              </a:ext>
            </a:extLst>
          </p:cNvPr>
          <p:cNvSpPr>
            <a:spLocks noGrp="1"/>
          </p:cNvSpPr>
          <p:nvPr>
            <p:ph type="title"/>
          </p:nvPr>
        </p:nvSpPr>
        <p:spPr/>
        <p:txBody>
          <a:bodyPr/>
          <a:lstStyle/>
          <a:p>
            <a:r>
              <a:rPr lang="zh-CN" altLang="en-US" dirty="0"/>
              <a:t>管理员前端页面的设计</a:t>
            </a:r>
          </a:p>
        </p:txBody>
      </p:sp>
      <p:pic>
        <p:nvPicPr>
          <p:cNvPr id="5" name="图片 4">
            <a:extLst>
              <a:ext uri="{FF2B5EF4-FFF2-40B4-BE49-F238E27FC236}">
                <a16:creationId xmlns:a16="http://schemas.microsoft.com/office/drawing/2014/main" id="{EC964F8E-0887-4326-AE65-FA82D87CC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2515"/>
            <a:ext cx="11419840" cy="5075485"/>
          </a:xfrm>
          <a:prstGeom prst="rect">
            <a:avLst/>
          </a:prstGeom>
        </p:spPr>
      </p:pic>
    </p:spTree>
    <p:extLst>
      <p:ext uri="{BB962C8B-B14F-4D97-AF65-F5344CB8AC3E}">
        <p14:creationId xmlns:p14="http://schemas.microsoft.com/office/powerpoint/2010/main" val="36181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DCB7A-03C8-4232-95C9-03C753DCE8E3}"/>
              </a:ext>
            </a:extLst>
          </p:cNvPr>
          <p:cNvSpPr>
            <a:spLocks noGrp="1"/>
          </p:cNvSpPr>
          <p:nvPr>
            <p:ph type="title"/>
          </p:nvPr>
        </p:nvSpPr>
        <p:spPr/>
        <p:txBody>
          <a:bodyPr/>
          <a:lstStyle/>
          <a:p>
            <a:r>
              <a:rPr lang="zh-CN" altLang="en-US" dirty="0"/>
              <a:t>管理员前端页面的设计</a:t>
            </a:r>
          </a:p>
        </p:txBody>
      </p:sp>
      <p:sp>
        <p:nvSpPr>
          <p:cNvPr id="3" name="文本框 2">
            <a:extLst>
              <a:ext uri="{FF2B5EF4-FFF2-40B4-BE49-F238E27FC236}">
                <a16:creationId xmlns:a16="http://schemas.microsoft.com/office/drawing/2014/main" id="{3D017E68-C14E-485B-9A53-35C666F0401F}"/>
              </a:ext>
            </a:extLst>
          </p:cNvPr>
          <p:cNvSpPr txBox="1"/>
          <p:nvPr/>
        </p:nvSpPr>
        <p:spPr>
          <a:xfrm>
            <a:off x="677334" y="2151727"/>
            <a:ext cx="9662160" cy="2554545"/>
          </a:xfrm>
          <a:prstGeom prst="rect">
            <a:avLst/>
          </a:prstGeom>
          <a:noFill/>
        </p:spPr>
        <p:txBody>
          <a:bodyPr wrap="square" rtlCol="0">
            <a:spAutoFit/>
          </a:bodyPr>
          <a:lstStyle/>
          <a:p>
            <a:r>
              <a:rPr lang="zh-CN" altLang="en-US" sz="4000" dirty="0"/>
              <a:t>风格为简洁风</a:t>
            </a:r>
            <a:endParaRPr lang="en-US" altLang="zh-CN" sz="4000" dirty="0"/>
          </a:p>
          <a:p>
            <a:r>
              <a:rPr lang="zh-CN" altLang="en-US" sz="4000" dirty="0"/>
              <a:t>主打白色背景，以低饱和度的颜色来搭配</a:t>
            </a:r>
            <a:endParaRPr lang="en-US" altLang="zh-CN" sz="4000" dirty="0"/>
          </a:p>
          <a:p>
            <a:r>
              <a:rPr lang="zh-CN" altLang="en-US" sz="4000" dirty="0"/>
              <a:t>操作简单易懂，按钮及其含义都一目了然</a:t>
            </a:r>
            <a:endParaRPr lang="en-US" altLang="zh-CN" sz="4000" dirty="0"/>
          </a:p>
          <a:p>
            <a:r>
              <a:rPr lang="zh-CN" altLang="en-US" sz="4000" dirty="0"/>
              <a:t>有华工图标和吉祥物</a:t>
            </a:r>
            <a:endParaRPr lang="en-US" altLang="zh-CN" sz="4000" dirty="0"/>
          </a:p>
        </p:txBody>
      </p:sp>
    </p:spTree>
    <p:extLst>
      <p:ext uri="{BB962C8B-B14F-4D97-AF65-F5344CB8AC3E}">
        <p14:creationId xmlns:p14="http://schemas.microsoft.com/office/powerpoint/2010/main" val="3209712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88FB5-EAB6-4F82-9A50-C189C08C2CD9}"/>
              </a:ext>
            </a:extLst>
          </p:cNvPr>
          <p:cNvSpPr>
            <a:spLocks noGrp="1"/>
          </p:cNvSpPr>
          <p:nvPr>
            <p:ph type="title"/>
          </p:nvPr>
        </p:nvSpPr>
        <p:spPr/>
        <p:txBody>
          <a:bodyPr/>
          <a:lstStyle/>
          <a:p>
            <a:r>
              <a:rPr lang="zh-CN" altLang="en-US" dirty="0"/>
              <a:t>管理员前端页面的开发</a:t>
            </a:r>
          </a:p>
        </p:txBody>
      </p:sp>
      <p:sp>
        <p:nvSpPr>
          <p:cNvPr id="3" name="内容占位符 2">
            <a:extLst>
              <a:ext uri="{FF2B5EF4-FFF2-40B4-BE49-F238E27FC236}">
                <a16:creationId xmlns:a16="http://schemas.microsoft.com/office/drawing/2014/main" id="{67675AEB-330F-48A9-A195-6967BCF2DED3}"/>
              </a:ext>
            </a:extLst>
          </p:cNvPr>
          <p:cNvSpPr>
            <a:spLocks noGrp="1"/>
          </p:cNvSpPr>
          <p:nvPr>
            <p:ph idx="1"/>
          </p:nvPr>
        </p:nvSpPr>
        <p:spPr/>
        <p:txBody>
          <a:bodyPr>
            <a:normAutofit/>
          </a:bodyPr>
          <a:lstStyle/>
          <a:p>
            <a:r>
              <a:rPr lang="zh-CN" altLang="en-US" sz="3600" dirty="0"/>
              <a:t>使用工具：</a:t>
            </a:r>
            <a:endParaRPr lang="en-US" altLang="zh-CN" sz="3600" dirty="0"/>
          </a:p>
          <a:p>
            <a:r>
              <a:rPr lang="en-US" altLang="zh-CN" sz="3600" dirty="0"/>
              <a:t>IntelliJ IDEA 2021.1.3 x64</a:t>
            </a:r>
          </a:p>
          <a:p>
            <a:r>
              <a:rPr lang="en-US" altLang="zh-CN" sz="3600" dirty="0"/>
              <a:t>Node.js</a:t>
            </a:r>
            <a:r>
              <a:rPr lang="zh-CN" altLang="en-US" sz="3600" dirty="0"/>
              <a:t> </a:t>
            </a:r>
            <a:r>
              <a:rPr lang="en-US" altLang="zh-CN" sz="3600" dirty="0"/>
              <a:t>14.17.3</a:t>
            </a:r>
            <a:r>
              <a:rPr lang="zh-CN" altLang="en-US" sz="3600" dirty="0"/>
              <a:t> </a:t>
            </a:r>
            <a:r>
              <a:rPr lang="en-US" altLang="zh-CN" sz="3600" dirty="0"/>
              <a:t>LTS</a:t>
            </a:r>
          </a:p>
          <a:p>
            <a:r>
              <a:rPr lang="en-US" altLang="zh-CN" sz="3600" dirty="0"/>
              <a:t>Vue CLI 2.x</a:t>
            </a:r>
          </a:p>
          <a:p>
            <a:r>
              <a:rPr lang="en-US" altLang="zh-CN" sz="3600" b="0" i="0" dirty="0">
                <a:solidFill>
                  <a:srgbClr val="4D4D4D"/>
                </a:solidFill>
                <a:effectLst/>
                <a:latin typeface="-apple-system"/>
              </a:rPr>
              <a:t>Element</a:t>
            </a:r>
            <a:r>
              <a:rPr lang="zh-CN" altLang="en-US" sz="3600" b="0" i="0" dirty="0">
                <a:solidFill>
                  <a:srgbClr val="4D4D4D"/>
                </a:solidFill>
                <a:effectLst/>
                <a:latin typeface="-apple-system"/>
              </a:rPr>
              <a:t>组件</a:t>
            </a:r>
            <a:endParaRPr lang="zh-CN" altLang="en-US" sz="3600" dirty="0"/>
          </a:p>
        </p:txBody>
      </p:sp>
    </p:spTree>
    <p:extLst>
      <p:ext uri="{BB962C8B-B14F-4D97-AF65-F5344CB8AC3E}">
        <p14:creationId xmlns:p14="http://schemas.microsoft.com/office/powerpoint/2010/main" val="3030140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DCB7A-03C8-4232-95C9-03C753DCE8E3}"/>
              </a:ext>
            </a:extLst>
          </p:cNvPr>
          <p:cNvSpPr>
            <a:spLocks noGrp="1"/>
          </p:cNvSpPr>
          <p:nvPr>
            <p:ph type="title"/>
          </p:nvPr>
        </p:nvSpPr>
        <p:spPr/>
        <p:txBody>
          <a:bodyPr/>
          <a:lstStyle/>
          <a:p>
            <a:r>
              <a:rPr lang="zh-CN" altLang="en-US" dirty="0"/>
              <a:t>管理员前端页面的开发</a:t>
            </a:r>
          </a:p>
        </p:txBody>
      </p:sp>
      <p:pic>
        <p:nvPicPr>
          <p:cNvPr id="4" name="图片 3">
            <a:extLst>
              <a:ext uri="{FF2B5EF4-FFF2-40B4-BE49-F238E27FC236}">
                <a16:creationId xmlns:a16="http://schemas.microsoft.com/office/drawing/2014/main" id="{1B91CDE2-2433-43A0-807F-836BCD328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6237"/>
            <a:ext cx="11501484" cy="5291763"/>
          </a:xfrm>
          <a:prstGeom prst="rect">
            <a:avLst/>
          </a:prstGeom>
        </p:spPr>
      </p:pic>
    </p:spTree>
    <p:extLst>
      <p:ext uri="{BB962C8B-B14F-4D97-AF65-F5344CB8AC3E}">
        <p14:creationId xmlns:p14="http://schemas.microsoft.com/office/powerpoint/2010/main" val="33386587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64D66-C566-48AE-9956-B52FC4470125}"/>
              </a:ext>
            </a:extLst>
          </p:cNvPr>
          <p:cNvSpPr>
            <a:spLocks noGrp="1"/>
          </p:cNvSpPr>
          <p:nvPr>
            <p:ph type="title"/>
          </p:nvPr>
        </p:nvSpPr>
        <p:spPr/>
        <p:txBody>
          <a:bodyPr/>
          <a:lstStyle/>
          <a:p>
            <a:r>
              <a:rPr lang="zh-CN" altLang="en-US" dirty="0"/>
              <a:t>管理员前端页面的开发</a:t>
            </a:r>
          </a:p>
        </p:txBody>
      </p:sp>
      <p:sp>
        <p:nvSpPr>
          <p:cNvPr id="3" name="内容占位符 2">
            <a:extLst>
              <a:ext uri="{FF2B5EF4-FFF2-40B4-BE49-F238E27FC236}">
                <a16:creationId xmlns:a16="http://schemas.microsoft.com/office/drawing/2014/main" id="{76E24163-0691-41CA-8970-07CB842DFA2F}"/>
              </a:ext>
            </a:extLst>
          </p:cNvPr>
          <p:cNvSpPr>
            <a:spLocks noGrp="1"/>
          </p:cNvSpPr>
          <p:nvPr>
            <p:ph idx="1"/>
          </p:nvPr>
        </p:nvSpPr>
        <p:spPr/>
        <p:txBody>
          <a:bodyPr>
            <a:normAutofit/>
          </a:bodyPr>
          <a:lstStyle/>
          <a:p>
            <a:r>
              <a:rPr lang="zh-CN" altLang="en-US" sz="2800" dirty="0"/>
              <a:t>遇到的难点</a:t>
            </a:r>
            <a:endParaRPr lang="en-US" altLang="zh-CN" sz="2800" dirty="0"/>
          </a:p>
          <a:p>
            <a:r>
              <a:rPr lang="en-US" altLang="zh-CN" sz="2800" dirty="0"/>
              <a:t>1</a:t>
            </a:r>
            <a:r>
              <a:rPr lang="zh-CN" altLang="en-US" sz="2800" dirty="0"/>
              <a:t>、时间上：工期短；</a:t>
            </a:r>
            <a:endParaRPr lang="en-US" altLang="zh-CN" sz="2800" dirty="0"/>
          </a:p>
          <a:p>
            <a:r>
              <a:rPr lang="en-US" altLang="zh-CN" sz="2800" dirty="0"/>
              <a:t>2</a:t>
            </a:r>
            <a:r>
              <a:rPr lang="zh-CN" altLang="en-US" sz="2800" dirty="0"/>
              <a:t>、编程上：没有系统学习，较为吃力，</a:t>
            </a:r>
            <a:r>
              <a:rPr lang="en-US" altLang="zh-CN" sz="2800" dirty="0"/>
              <a:t>router</a:t>
            </a:r>
            <a:r>
              <a:rPr lang="zh-CN" altLang="en-US" sz="2800" dirty="0"/>
              <a:t>的重导向是一个比较难理解的地方；父子组件之间的通信。</a:t>
            </a:r>
          </a:p>
        </p:txBody>
      </p:sp>
      <p:pic>
        <p:nvPicPr>
          <p:cNvPr id="5" name="图片 4">
            <a:extLst>
              <a:ext uri="{FF2B5EF4-FFF2-40B4-BE49-F238E27FC236}">
                <a16:creationId xmlns:a16="http://schemas.microsoft.com/office/drawing/2014/main" id="{9281FF42-9ED9-4558-AF83-D2FC21821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17" y="4821554"/>
            <a:ext cx="10748035" cy="421006"/>
          </a:xfrm>
          <a:prstGeom prst="rect">
            <a:avLst/>
          </a:prstGeom>
        </p:spPr>
      </p:pic>
    </p:spTree>
    <p:extLst>
      <p:ext uri="{BB962C8B-B14F-4D97-AF65-F5344CB8AC3E}">
        <p14:creationId xmlns:p14="http://schemas.microsoft.com/office/powerpoint/2010/main" val="3547684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629C4-56E7-4AAF-A0FD-D3B5D9BE7392}"/>
              </a:ext>
            </a:extLst>
          </p:cNvPr>
          <p:cNvSpPr>
            <a:spLocks noGrp="1"/>
          </p:cNvSpPr>
          <p:nvPr>
            <p:ph type="title"/>
          </p:nvPr>
        </p:nvSpPr>
        <p:spPr>
          <a:xfrm>
            <a:off x="4265507" y="4043681"/>
            <a:ext cx="3102186" cy="1320800"/>
          </a:xfrm>
        </p:spPr>
        <p:txBody>
          <a:bodyPr/>
          <a:lstStyle/>
          <a:p>
            <a:r>
              <a:rPr lang="zh-CN" altLang="en-US" dirty="0"/>
              <a:t>刘帆答辩</a:t>
            </a:r>
          </a:p>
        </p:txBody>
      </p:sp>
      <p:sp>
        <p:nvSpPr>
          <p:cNvPr id="3" name="标题 1">
            <a:extLst>
              <a:ext uri="{FF2B5EF4-FFF2-40B4-BE49-F238E27FC236}">
                <a16:creationId xmlns:a16="http://schemas.microsoft.com/office/drawing/2014/main" id="{71E99C28-1D74-47C5-AD36-34515E874E21}"/>
              </a:ext>
            </a:extLst>
          </p:cNvPr>
          <p:cNvSpPr txBox="1">
            <a:spLocks/>
          </p:cNvSpPr>
          <p:nvPr/>
        </p:nvSpPr>
        <p:spPr>
          <a:xfrm>
            <a:off x="4145280" y="2250440"/>
            <a:ext cx="3342640" cy="5638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6000" dirty="0"/>
              <a:t>第三部分</a:t>
            </a:r>
          </a:p>
        </p:txBody>
      </p:sp>
    </p:spTree>
    <p:extLst>
      <p:ext uri="{BB962C8B-B14F-4D97-AF65-F5344CB8AC3E}">
        <p14:creationId xmlns:p14="http://schemas.microsoft.com/office/powerpoint/2010/main" val="3200755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a:extLst>
              <a:ext uri="{FF2B5EF4-FFF2-40B4-BE49-F238E27FC236}">
                <a16:creationId xmlns:a16="http://schemas.microsoft.com/office/drawing/2014/main" id="{490C1230-3CB4-4FFA-A03E-E73B97193FE3}"/>
              </a:ext>
            </a:extLst>
          </p:cNvPr>
          <p:cNvSpPr>
            <a:spLocks noGrp="1" noChangeArrowheads="1"/>
          </p:cNvSpPr>
          <p:nvPr>
            <p:ph type="ctrTitle"/>
            <p:custDataLst>
              <p:tags r:id="rId2"/>
            </p:custDataLst>
          </p:nvPr>
        </p:nvSpPr>
        <p:spPr>
          <a:xfrm>
            <a:off x="2684463" y="2151063"/>
            <a:ext cx="6858000" cy="1441450"/>
          </a:xfrm>
        </p:spPr>
        <p:txBody>
          <a:bodyPr/>
          <a:lstStyle/>
          <a:p>
            <a:r>
              <a:rPr lang="zh-CN" altLang="zh-CN" sz="4100">
                <a:solidFill>
                  <a:srgbClr val="926F04"/>
                </a:solidFill>
                <a:ea typeface="微软雅黑" panose="020B0503020204020204" pitchFamily="34" charset="-122"/>
              </a:rPr>
              <a:t>图书管理系统</a:t>
            </a:r>
          </a:p>
        </p:txBody>
      </p:sp>
      <p:sp>
        <p:nvSpPr>
          <p:cNvPr id="21506" name="副标题 2">
            <a:extLst>
              <a:ext uri="{FF2B5EF4-FFF2-40B4-BE49-F238E27FC236}">
                <a16:creationId xmlns:a16="http://schemas.microsoft.com/office/drawing/2014/main" id="{1D38BD55-6EDF-4002-97E9-A4F72426F974}"/>
              </a:ext>
            </a:extLst>
          </p:cNvPr>
          <p:cNvSpPr>
            <a:spLocks noGrp="1" noChangeArrowheads="1"/>
          </p:cNvSpPr>
          <p:nvPr>
            <p:ph type="subTitle" idx="1"/>
            <p:custDataLst>
              <p:tags r:id="rId3"/>
            </p:custDataLst>
          </p:nvPr>
        </p:nvSpPr>
        <p:spPr>
          <a:xfrm>
            <a:off x="2667000" y="3671888"/>
            <a:ext cx="6858000" cy="520700"/>
          </a:xfrm>
        </p:spPr>
        <p:txBody>
          <a:bodyPr/>
          <a:lstStyle/>
          <a:p>
            <a:pPr fontAlgn="base"/>
            <a:r>
              <a:rPr lang="zh-CN" altLang="zh-CN" sz="2000">
                <a:solidFill>
                  <a:srgbClr val="404040"/>
                </a:solidFill>
                <a:ea typeface="微软雅黑" panose="020B0503020204020204" pitchFamily="34" charset="-122"/>
              </a:rPr>
              <a:t>读者用户前端</a:t>
            </a:r>
          </a:p>
        </p:txBody>
      </p:sp>
      <p:sp>
        <p:nvSpPr>
          <p:cNvPr id="8" name="文本占位符 7">
            <a:extLst>
              <a:ext uri="{FF2B5EF4-FFF2-40B4-BE49-F238E27FC236}">
                <a16:creationId xmlns:a16="http://schemas.microsoft.com/office/drawing/2014/main" id="{D33F4591-7F27-423E-AB45-C9E051B6DD55}"/>
              </a:ext>
            </a:extLst>
          </p:cNvPr>
          <p:cNvSpPr>
            <a:spLocks noGrp="1"/>
          </p:cNvSpPr>
          <p:nvPr>
            <p:custDataLst>
              <p:tags r:id="rId4"/>
            </p:custDataLst>
          </p:nvPr>
        </p:nvSpPr>
        <p:spPr>
          <a:xfrm>
            <a:off x="4178301" y="4687889"/>
            <a:ext cx="3787775" cy="1068387"/>
          </a:xfrm>
          <a:prstGeom prst="rect">
            <a:avLst/>
          </a:prstGeom>
        </p:spPr>
        <p:txBody>
          <a:bodyPr lIns="101600" tIns="0" rIns="82550" bIns="0">
            <a:normAutofit/>
          </a:bodyPr>
          <a:lstStyle>
            <a:lvl1pPr marL="0" indent="0" algn="r" defTabSz="685800" rtl="0" eaLnBrk="1" fontAlgn="auto" latinLnBrk="0" hangingPunct="1">
              <a:lnSpc>
                <a:spcPct val="130000"/>
              </a:lnSpc>
              <a:spcBef>
                <a:spcPts val="0"/>
              </a:spcBef>
              <a:spcAft>
                <a:spcPts val="1000"/>
              </a:spcAft>
              <a:buFont typeface="Arial" panose="020B0604020202020204" pitchFamily="34" charset="0"/>
              <a:buNone/>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zh-CN" altLang="en-US" sz="1800" noProof="1">
                <a:solidFill>
                  <a:schemeClr val="dk1">
                    <a:lumMod val="85000"/>
                    <a:lumOff val="15000"/>
                  </a:schemeClr>
                </a:solidFill>
              </a:rPr>
              <a:t>刘帆</a:t>
            </a:r>
            <a:r>
              <a:rPr lang="en-US" altLang="zh-CN" sz="1800" noProof="1">
                <a:solidFill>
                  <a:schemeClr val="dk1">
                    <a:lumMod val="85000"/>
                    <a:lumOff val="15000"/>
                  </a:schemeClr>
                </a:solidFill>
              </a:rPr>
              <a:t>	2021.7.12</a:t>
            </a:r>
          </a:p>
        </p:txBody>
      </p:sp>
      <p:sp>
        <p:nvSpPr>
          <p:cNvPr id="4" name="文本框 3">
            <a:extLst>
              <a:ext uri="{FF2B5EF4-FFF2-40B4-BE49-F238E27FC236}">
                <a16:creationId xmlns:a16="http://schemas.microsoft.com/office/drawing/2014/main" id="{DEC12376-0D48-4DD0-AB25-8938BA050A19}"/>
              </a:ext>
            </a:extLst>
          </p:cNvPr>
          <p:cNvSpPr txBox="1"/>
          <p:nvPr>
            <p:custDataLst>
              <p:tags r:id="rId5"/>
            </p:custDataLst>
          </p:nvPr>
        </p:nvSpPr>
        <p:spPr>
          <a:xfrm>
            <a:off x="5119689" y="2095500"/>
            <a:ext cx="1952625" cy="617538"/>
          </a:xfrm>
          <a:prstGeom prst="rect">
            <a:avLst/>
          </a:prstGeom>
          <a:noFill/>
        </p:spPr>
        <p:txBody>
          <a:bodyPr anchor="ctr"/>
          <a:lstStyle>
            <a:defPPr>
              <a:defRPr lang="zh-CN"/>
            </a:defPPr>
            <a:lvl1pPr algn="ctr">
              <a:defRPr sz="7200" b="1">
                <a:solidFill>
                  <a:schemeClr val="accent1"/>
                </a:solidFill>
                <a:latin typeface="Arial" panose="020B0604020202020204" pitchFamily="34" charset="0"/>
                <a:ea typeface="微软雅黑" panose="020B0503020204020204" charset="-122"/>
              </a:defRPr>
            </a:lvl1pPr>
          </a:lstStyle>
          <a:p>
            <a:endParaRPr lang="en-US" altLang="zh-CN" sz="4500" noProof="1">
              <a:solidFill>
                <a:schemeClr val="dk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8F69B4F-F8AC-4459-852D-BFAE70DA27C8}"/>
              </a:ext>
            </a:extLst>
          </p:cNvPr>
          <p:cNvGrpSpPr/>
          <p:nvPr userDrawn="1">
            <p:custDataLst>
              <p:tags r:id="rId2"/>
            </p:custDataLst>
          </p:nvPr>
        </p:nvGrpSpPr>
        <p:grpSpPr>
          <a:xfrm>
            <a:off x="10006966" y="496805"/>
            <a:ext cx="391001" cy="321469"/>
            <a:chOff x="383382" y="4958557"/>
            <a:chExt cx="521493" cy="428627"/>
          </a:xfrm>
        </p:grpSpPr>
        <p:sp>
          <p:nvSpPr>
            <p:cNvPr id="15" name="直接连接符 14">
              <a:extLst>
                <a:ext uri="{FF2B5EF4-FFF2-40B4-BE49-F238E27FC236}">
                  <a16:creationId xmlns:a16="http://schemas.microsoft.com/office/drawing/2014/main" id="{3B2C6105-28C9-49A7-8FA7-26A96987AB75}"/>
                </a:ext>
              </a:extLst>
            </p:cNvPr>
            <p:cNvSpPr/>
            <p:nvPr userDrawn="1"/>
          </p:nvSpPr>
          <p:spPr>
            <a:xfrm>
              <a:off x="383382" y="4958557"/>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6" name="直接连接符 15">
              <a:extLst>
                <a:ext uri="{FF2B5EF4-FFF2-40B4-BE49-F238E27FC236}">
                  <a16:creationId xmlns:a16="http://schemas.microsoft.com/office/drawing/2014/main" id="{F9D756F3-9352-46D0-84F5-1161DAD97D8F}"/>
                </a:ext>
              </a:extLst>
            </p:cNvPr>
            <p:cNvSpPr/>
            <p:nvPr userDrawn="1"/>
          </p:nvSpPr>
          <p:spPr>
            <a:xfrm>
              <a:off x="383382" y="5172871"/>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7" name="直接连接符 16">
              <a:extLst>
                <a:ext uri="{FF2B5EF4-FFF2-40B4-BE49-F238E27FC236}">
                  <a16:creationId xmlns:a16="http://schemas.microsoft.com/office/drawing/2014/main" id="{2B476135-B9A2-4BC0-A2C4-44458D4FE99C}"/>
                </a:ext>
              </a:extLst>
            </p:cNvPr>
            <p:cNvSpPr/>
            <p:nvPr userDrawn="1"/>
          </p:nvSpPr>
          <p:spPr>
            <a:xfrm>
              <a:off x="383382" y="5387184"/>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grpSp>
      <p:sp>
        <p:nvSpPr>
          <p:cNvPr id="18" name="任意多边形: 形状 17">
            <a:extLst>
              <a:ext uri="{FF2B5EF4-FFF2-40B4-BE49-F238E27FC236}">
                <a16:creationId xmlns:a16="http://schemas.microsoft.com/office/drawing/2014/main" id="{E15C9B0A-84A8-4E8A-BF7F-600140A4A240}"/>
              </a:ext>
            </a:extLst>
          </p:cNvPr>
          <p:cNvSpPr/>
          <p:nvPr userDrawn="1">
            <p:custDataLst>
              <p:tags r:id="rId3"/>
            </p:custDataLst>
          </p:nvPr>
        </p:nvSpPr>
        <p:spPr>
          <a:xfrm rot="10800000">
            <a:off x="1641476" y="6153150"/>
            <a:ext cx="1084263" cy="704850"/>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22532" name="标题 1">
            <a:extLst>
              <a:ext uri="{FF2B5EF4-FFF2-40B4-BE49-F238E27FC236}">
                <a16:creationId xmlns:a16="http://schemas.microsoft.com/office/drawing/2014/main" id="{51596F28-F71E-48FA-9740-4E8E5700785D}"/>
              </a:ext>
            </a:extLst>
          </p:cNvPr>
          <p:cNvSpPr>
            <a:spLocks noGrp="1" noChangeArrowheads="1"/>
          </p:cNvSpPr>
          <p:nvPr>
            <p:ph type="title" idx="4294967295"/>
          </p:nvPr>
        </p:nvSpPr>
        <p:spPr>
          <a:xfrm>
            <a:off x="1981200" y="274638"/>
            <a:ext cx="8229600" cy="1143000"/>
          </a:xfrm>
        </p:spPr>
        <p:txBody>
          <a:bodyPr anchor="ctr"/>
          <a:lstStyle/>
          <a:p>
            <a:pPr algn="ctr" defTabSz="914400"/>
            <a:r>
              <a:rPr lang="zh-CN" altLang="en-US" sz="4400">
                <a:solidFill>
                  <a:srgbClr val="926F04"/>
                </a:solidFill>
                <a:latin typeface="汉仪旗黑-85S" pitchFamily="18" charset="-122"/>
                <a:ea typeface="汉仪旗黑-85S" pitchFamily="18" charset="-122"/>
                <a:sym typeface="微软雅黑" panose="020B0503020204020204" pitchFamily="34" charset="-122"/>
              </a:rPr>
              <a:t>登录界面-主要功能</a:t>
            </a:r>
          </a:p>
        </p:txBody>
      </p:sp>
      <p:sp>
        <p:nvSpPr>
          <p:cNvPr id="22533" name="内容占位符 2">
            <a:extLst>
              <a:ext uri="{FF2B5EF4-FFF2-40B4-BE49-F238E27FC236}">
                <a16:creationId xmlns:a16="http://schemas.microsoft.com/office/drawing/2014/main" id="{DBA217EE-ED1F-4403-ACC0-58151871A49F}"/>
              </a:ext>
            </a:extLst>
          </p:cNvPr>
          <p:cNvSpPr>
            <a:spLocks noGrp="1" noChangeArrowheads="1"/>
          </p:cNvSpPr>
          <p:nvPr>
            <p:ph idx="4294967295"/>
            <p:custDataLst>
              <p:tags r:id="rId4"/>
            </p:custDataLst>
          </p:nvPr>
        </p:nvSpPr>
        <p:spPr>
          <a:xfrm>
            <a:off x="1981200" y="1600201"/>
            <a:ext cx="8229600" cy="4525963"/>
          </a:xfrm>
        </p:spPr>
        <p:txBody>
          <a:bodyPr/>
          <a:lstStyle/>
          <a:p>
            <a:pPr defTabSz="914400">
              <a:spcBef>
                <a:spcPct val="20000"/>
              </a:spcBef>
              <a:spcAft>
                <a:spcPct val="0"/>
              </a:spcAft>
              <a:buFontTx/>
              <a:buChar char="•"/>
            </a:pPr>
            <a:r>
              <a:rPr lang="zh-CN" altLang="en-US" sz="3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1，登录账号不存在，右侧弹出提示'用户名不存在'</a:t>
            </a:r>
          </a:p>
          <a:p>
            <a:pPr defTabSz="914400">
              <a:spcBef>
                <a:spcPct val="20000"/>
              </a:spcBef>
              <a:spcAft>
                <a:spcPct val="0"/>
              </a:spcAft>
              <a:buFontTx/>
              <a:buChar char="•"/>
            </a:pPr>
            <a:r>
              <a:rPr lang="zh-CN" altLang="en-US" sz="3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2，登录账号存在，密码不正确，右侧弹出提示'密码错误'</a:t>
            </a:r>
          </a:p>
          <a:p>
            <a:pPr defTabSz="914400">
              <a:spcBef>
                <a:spcPct val="20000"/>
              </a:spcBef>
              <a:spcAft>
                <a:spcPct val="0"/>
              </a:spcAft>
              <a:buFontTx/>
              <a:buChar char="•"/>
            </a:pPr>
            <a:r>
              <a:rPr lang="zh-CN" altLang="en-US" sz="3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3，登录成功，跳转至用户操作界面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图片 1">
            <a:extLst>
              <a:ext uri="{FF2B5EF4-FFF2-40B4-BE49-F238E27FC236}">
                <a16:creationId xmlns:a16="http://schemas.microsoft.com/office/drawing/2014/main" id="{52C9A983-8D0B-4CF7-82B7-08F2E2FF7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1628776"/>
            <a:ext cx="8878888" cy="500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文本框 3">
            <a:extLst>
              <a:ext uri="{FF2B5EF4-FFF2-40B4-BE49-F238E27FC236}">
                <a16:creationId xmlns:a16="http://schemas.microsoft.com/office/drawing/2014/main" id="{7EFB91BB-CE87-444D-A8F8-879B592856C4}"/>
              </a:ext>
            </a:extLst>
          </p:cNvPr>
          <p:cNvSpPr txBox="1">
            <a:spLocks noChangeArrowheads="1"/>
          </p:cNvSpPr>
          <p:nvPr/>
        </p:nvSpPr>
        <p:spPr bwMode="auto">
          <a:xfrm>
            <a:off x="4656138" y="549276"/>
            <a:ext cx="359251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800"/>
              <a:t>登录界面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a:extLst>
              <a:ext uri="{FF2B5EF4-FFF2-40B4-BE49-F238E27FC236}">
                <a16:creationId xmlns:a16="http://schemas.microsoft.com/office/drawing/2014/main" id="{CD1B77F0-DB7D-40EE-8F08-8071BA7DDF10}"/>
              </a:ext>
            </a:extLst>
          </p:cNvPr>
          <p:cNvSpPr/>
          <p:nvPr/>
        </p:nvSpPr>
        <p:spPr>
          <a:xfrm>
            <a:off x="1757680" y="1940559"/>
            <a:ext cx="2214880" cy="194055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 name="等腰三角形 3">
            <a:extLst>
              <a:ext uri="{FF2B5EF4-FFF2-40B4-BE49-F238E27FC236}">
                <a16:creationId xmlns:a16="http://schemas.microsoft.com/office/drawing/2014/main" id="{3416D280-9A1E-4F4E-A2E0-3B9E89E3A56E}"/>
              </a:ext>
            </a:extLst>
          </p:cNvPr>
          <p:cNvSpPr/>
          <p:nvPr/>
        </p:nvSpPr>
        <p:spPr>
          <a:xfrm rot="10800000">
            <a:off x="1757678" y="2621389"/>
            <a:ext cx="2214880" cy="194055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5" name="文本框 4">
            <a:extLst>
              <a:ext uri="{FF2B5EF4-FFF2-40B4-BE49-F238E27FC236}">
                <a16:creationId xmlns:a16="http://schemas.microsoft.com/office/drawing/2014/main" id="{8ED6D15B-8611-4C2B-AFBF-F30545499A0D}"/>
              </a:ext>
            </a:extLst>
          </p:cNvPr>
          <p:cNvSpPr txBox="1"/>
          <p:nvPr/>
        </p:nvSpPr>
        <p:spPr>
          <a:xfrm>
            <a:off x="2346960" y="2097875"/>
            <a:ext cx="822960" cy="2123658"/>
          </a:xfrm>
          <a:prstGeom prst="rect">
            <a:avLst/>
          </a:prstGeom>
          <a:noFill/>
        </p:spPr>
        <p:txBody>
          <a:bodyPr wrap="square" rtlCol="0">
            <a:spAutoFit/>
          </a:bodyPr>
          <a:lstStyle/>
          <a:p>
            <a:r>
              <a:rPr lang="zh-CN" altLang="en-US" sz="6600" dirty="0"/>
              <a:t>流程</a:t>
            </a:r>
          </a:p>
        </p:txBody>
      </p:sp>
      <p:sp>
        <p:nvSpPr>
          <p:cNvPr id="6" name="文本框 5">
            <a:extLst>
              <a:ext uri="{FF2B5EF4-FFF2-40B4-BE49-F238E27FC236}">
                <a16:creationId xmlns:a16="http://schemas.microsoft.com/office/drawing/2014/main" id="{6B6F9446-370E-4613-BFC9-68ACC390244A}"/>
              </a:ext>
            </a:extLst>
          </p:cNvPr>
          <p:cNvSpPr txBox="1"/>
          <p:nvPr/>
        </p:nvSpPr>
        <p:spPr>
          <a:xfrm>
            <a:off x="3911600" y="1159049"/>
            <a:ext cx="4368800" cy="707886"/>
          </a:xfrm>
          <a:prstGeom prst="rect">
            <a:avLst/>
          </a:prstGeom>
          <a:noFill/>
        </p:spPr>
        <p:txBody>
          <a:bodyPr wrap="square" rtlCol="0">
            <a:spAutoFit/>
          </a:bodyPr>
          <a:lstStyle/>
          <a:p>
            <a:r>
              <a:rPr lang="en-US" altLang="zh-CN" sz="4000" dirty="0"/>
              <a:t>1</a:t>
            </a:r>
            <a:r>
              <a:rPr lang="zh-CN" altLang="en-US" sz="4000" dirty="0"/>
              <a:t>、项目整体介绍</a:t>
            </a:r>
          </a:p>
        </p:txBody>
      </p:sp>
      <p:sp>
        <p:nvSpPr>
          <p:cNvPr id="8" name="文本框 7">
            <a:extLst>
              <a:ext uri="{FF2B5EF4-FFF2-40B4-BE49-F238E27FC236}">
                <a16:creationId xmlns:a16="http://schemas.microsoft.com/office/drawing/2014/main" id="{E01C45E3-A89D-438F-AB7E-6E7C8C0F236C}"/>
              </a:ext>
            </a:extLst>
          </p:cNvPr>
          <p:cNvSpPr txBox="1"/>
          <p:nvPr/>
        </p:nvSpPr>
        <p:spPr>
          <a:xfrm>
            <a:off x="4297680" y="2055067"/>
            <a:ext cx="4368800" cy="707886"/>
          </a:xfrm>
          <a:prstGeom prst="rect">
            <a:avLst/>
          </a:prstGeom>
          <a:noFill/>
        </p:spPr>
        <p:txBody>
          <a:bodyPr wrap="square" rtlCol="0">
            <a:spAutoFit/>
          </a:bodyPr>
          <a:lstStyle/>
          <a:p>
            <a:r>
              <a:rPr lang="en-US" altLang="zh-CN" sz="4000" dirty="0"/>
              <a:t>2</a:t>
            </a:r>
            <a:r>
              <a:rPr lang="zh-CN" altLang="en-US" sz="4000" dirty="0"/>
              <a:t>、罗飞龙答辩</a:t>
            </a:r>
          </a:p>
        </p:txBody>
      </p:sp>
      <p:sp>
        <p:nvSpPr>
          <p:cNvPr id="9" name="文本框 8">
            <a:extLst>
              <a:ext uri="{FF2B5EF4-FFF2-40B4-BE49-F238E27FC236}">
                <a16:creationId xmlns:a16="http://schemas.microsoft.com/office/drawing/2014/main" id="{7DE964B2-D34D-4C31-A917-FB95982E6224}"/>
              </a:ext>
            </a:extLst>
          </p:cNvPr>
          <p:cNvSpPr txBox="1"/>
          <p:nvPr/>
        </p:nvSpPr>
        <p:spPr>
          <a:xfrm>
            <a:off x="4561838" y="3025046"/>
            <a:ext cx="4368800" cy="707886"/>
          </a:xfrm>
          <a:prstGeom prst="rect">
            <a:avLst/>
          </a:prstGeom>
          <a:noFill/>
        </p:spPr>
        <p:txBody>
          <a:bodyPr wrap="square" rtlCol="0">
            <a:spAutoFit/>
          </a:bodyPr>
          <a:lstStyle/>
          <a:p>
            <a:r>
              <a:rPr lang="en-US" altLang="zh-CN" sz="4000" dirty="0"/>
              <a:t>3</a:t>
            </a:r>
            <a:r>
              <a:rPr lang="zh-CN" altLang="en-US" sz="4000" dirty="0"/>
              <a:t>、刘帆答辩</a:t>
            </a:r>
          </a:p>
        </p:txBody>
      </p:sp>
      <p:sp>
        <p:nvSpPr>
          <p:cNvPr id="10" name="文本框 9">
            <a:extLst>
              <a:ext uri="{FF2B5EF4-FFF2-40B4-BE49-F238E27FC236}">
                <a16:creationId xmlns:a16="http://schemas.microsoft.com/office/drawing/2014/main" id="{B7112C05-F4F6-406B-83DC-B403A9D77806}"/>
              </a:ext>
            </a:extLst>
          </p:cNvPr>
          <p:cNvSpPr txBox="1"/>
          <p:nvPr/>
        </p:nvSpPr>
        <p:spPr>
          <a:xfrm>
            <a:off x="4297680" y="3921064"/>
            <a:ext cx="4368800" cy="707886"/>
          </a:xfrm>
          <a:prstGeom prst="rect">
            <a:avLst/>
          </a:prstGeom>
          <a:noFill/>
        </p:spPr>
        <p:txBody>
          <a:bodyPr wrap="square" rtlCol="0">
            <a:spAutoFit/>
          </a:bodyPr>
          <a:lstStyle/>
          <a:p>
            <a:r>
              <a:rPr lang="en-US" altLang="zh-CN" sz="4000" dirty="0"/>
              <a:t>4</a:t>
            </a:r>
            <a:r>
              <a:rPr lang="zh-CN" altLang="en-US" sz="4000" dirty="0"/>
              <a:t>、覃宏铭答辩</a:t>
            </a:r>
          </a:p>
        </p:txBody>
      </p:sp>
      <p:sp>
        <p:nvSpPr>
          <p:cNvPr id="11" name="文本框 10">
            <a:extLst>
              <a:ext uri="{FF2B5EF4-FFF2-40B4-BE49-F238E27FC236}">
                <a16:creationId xmlns:a16="http://schemas.microsoft.com/office/drawing/2014/main" id="{761D4DE8-EBD9-47F3-A17E-775C81030983}"/>
              </a:ext>
            </a:extLst>
          </p:cNvPr>
          <p:cNvSpPr txBox="1"/>
          <p:nvPr/>
        </p:nvSpPr>
        <p:spPr>
          <a:xfrm>
            <a:off x="3911600" y="4824041"/>
            <a:ext cx="4368800" cy="707886"/>
          </a:xfrm>
          <a:prstGeom prst="rect">
            <a:avLst/>
          </a:prstGeom>
          <a:noFill/>
        </p:spPr>
        <p:txBody>
          <a:bodyPr wrap="square" rtlCol="0">
            <a:spAutoFit/>
          </a:bodyPr>
          <a:lstStyle/>
          <a:p>
            <a:r>
              <a:rPr lang="en-US" altLang="zh-CN" sz="4000" dirty="0"/>
              <a:t>5</a:t>
            </a:r>
            <a:r>
              <a:rPr lang="zh-CN" altLang="en-US" sz="4000" dirty="0"/>
              <a:t>、陆梓文答辩</a:t>
            </a:r>
          </a:p>
        </p:txBody>
      </p:sp>
    </p:spTree>
    <p:extLst>
      <p:ext uri="{BB962C8B-B14F-4D97-AF65-F5344CB8AC3E}">
        <p14:creationId xmlns:p14="http://schemas.microsoft.com/office/powerpoint/2010/main" val="3050597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CAD705F-0E29-4FB7-8DD9-ADF3F8A25062}"/>
              </a:ext>
            </a:extLst>
          </p:cNvPr>
          <p:cNvGrpSpPr/>
          <p:nvPr userDrawn="1">
            <p:custDataLst>
              <p:tags r:id="rId2"/>
            </p:custDataLst>
          </p:nvPr>
        </p:nvGrpSpPr>
        <p:grpSpPr>
          <a:xfrm>
            <a:off x="10006966" y="496805"/>
            <a:ext cx="391001" cy="321469"/>
            <a:chOff x="383382" y="4958557"/>
            <a:chExt cx="521493" cy="428627"/>
          </a:xfrm>
        </p:grpSpPr>
        <p:sp>
          <p:nvSpPr>
            <p:cNvPr id="15" name="直接连接符 14">
              <a:extLst>
                <a:ext uri="{FF2B5EF4-FFF2-40B4-BE49-F238E27FC236}">
                  <a16:creationId xmlns:a16="http://schemas.microsoft.com/office/drawing/2014/main" id="{D65DF44D-3AB0-42C8-AAF8-AE5A1E17BCF2}"/>
                </a:ext>
              </a:extLst>
            </p:cNvPr>
            <p:cNvSpPr/>
            <p:nvPr userDrawn="1"/>
          </p:nvSpPr>
          <p:spPr>
            <a:xfrm>
              <a:off x="383382" y="4958557"/>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6" name="直接连接符 15">
              <a:extLst>
                <a:ext uri="{FF2B5EF4-FFF2-40B4-BE49-F238E27FC236}">
                  <a16:creationId xmlns:a16="http://schemas.microsoft.com/office/drawing/2014/main" id="{8D4D71F8-30D8-4841-870B-850CE5F58602}"/>
                </a:ext>
              </a:extLst>
            </p:cNvPr>
            <p:cNvSpPr/>
            <p:nvPr userDrawn="1"/>
          </p:nvSpPr>
          <p:spPr>
            <a:xfrm>
              <a:off x="383382" y="5172871"/>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7" name="直接连接符 16">
              <a:extLst>
                <a:ext uri="{FF2B5EF4-FFF2-40B4-BE49-F238E27FC236}">
                  <a16:creationId xmlns:a16="http://schemas.microsoft.com/office/drawing/2014/main" id="{2DE6C1CF-DD00-4633-9B0A-93ED71DFCCC3}"/>
                </a:ext>
              </a:extLst>
            </p:cNvPr>
            <p:cNvSpPr/>
            <p:nvPr userDrawn="1"/>
          </p:nvSpPr>
          <p:spPr>
            <a:xfrm>
              <a:off x="383382" y="5387184"/>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grpSp>
      <p:sp>
        <p:nvSpPr>
          <p:cNvPr id="18" name="任意多边形: 形状 17">
            <a:extLst>
              <a:ext uri="{FF2B5EF4-FFF2-40B4-BE49-F238E27FC236}">
                <a16:creationId xmlns:a16="http://schemas.microsoft.com/office/drawing/2014/main" id="{3C28D568-993C-435E-9074-F9AD020A0154}"/>
              </a:ext>
            </a:extLst>
          </p:cNvPr>
          <p:cNvSpPr/>
          <p:nvPr userDrawn="1">
            <p:custDataLst>
              <p:tags r:id="rId3"/>
            </p:custDataLst>
          </p:nvPr>
        </p:nvSpPr>
        <p:spPr>
          <a:xfrm rot="10800000">
            <a:off x="1641476" y="6153150"/>
            <a:ext cx="1084263" cy="704850"/>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24580" name="标题 1">
            <a:extLst>
              <a:ext uri="{FF2B5EF4-FFF2-40B4-BE49-F238E27FC236}">
                <a16:creationId xmlns:a16="http://schemas.microsoft.com/office/drawing/2014/main" id="{D6B132A7-1157-46DA-B5A5-C9A603784AC3}"/>
              </a:ext>
            </a:extLst>
          </p:cNvPr>
          <p:cNvSpPr>
            <a:spLocks noGrp="1" noChangeArrowheads="1"/>
          </p:cNvSpPr>
          <p:nvPr>
            <p:ph type="title" idx="4294967295"/>
          </p:nvPr>
        </p:nvSpPr>
        <p:spPr>
          <a:xfrm>
            <a:off x="1981200" y="274638"/>
            <a:ext cx="8229600" cy="1143000"/>
          </a:xfrm>
        </p:spPr>
        <p:txBody>
          <a:bodyPr anchor="ctr"/>
          <a:lstStyle/>
          <a:p>
            <a:pPr algn="ctr" defTabSz="914400"/>
            <a:r>
              <a:rPr lang="zh-CN" altLang="en-US" sz="4400">
                <a:solidFill>
                  <a:srgbClr val="926F04"/>
                </a:solidFill>
                <a:latin typeface="汉仪旗黑-85S" pitchFamily="18" charset="-122"/>
                <a:ea typeface="汉仪旗黑-85S" pitchFamily="18" charset="-122"/>
                <a:sym typeface="微软雅黑" panose="020B0503020204020204" pitchFamily="34" charset="-122"/>
              </a:rPr>
              <a:t>登录界面-核心代码</a:t>
            </a:r>
          </a:p>
        </p:txBody>
      </p:sp>
      <p:sp>
        <p:nvSpPr>
          <p:cNvPr id="24581" name="内容占位符 2">
            <a:extLst>
              <a:ext uri="{FF2B5EF4-FFF2-40B4-BE49-F238E27FC236}">
                <a16:creationId xmlns:a16="http://schemas.microsoft.com/office/drawing/2014/main" id="{FEF1AA39-A5C4-4EDA-9523-CF9EC54A1A12}"/>
              </a:ext>
            </a:extLst>
          </p:cNvPr>
          <p:cNvSpPr>
            <a:spLocks noGrp="1" noChangeArrowheads="1"/>
          </p:cNvSpPr>
          <p:nvPr>
            <p:ph idx="4294967295"/>
            <p:custDataLst>
              <p:tags r:id="rId4"/>
            </p:custDataLst>
          </p:nvPr>
        </p:nvSpPr>
        <p:spPr>
          <a:xfrm>
            <a:off x="1981200" y="1600201"/>
            <a:ext cx="8229600" cy="4525963"/>
          </a:xfrm>
        </p:spPr>
        <p:txBody>
          <a:bodyPr>
            <a:normAutofit lnSpcReduction="10000"/>
          </a:bodyPr>
          <a:lstStyle/>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this.$axios</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.post('/user/login', {  </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user_id: this.loginForm.username,</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password: this.loginForm.password </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.then(successResponse =&gt; {</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若后端返回登录成功</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则存储用户名，跳转页面   </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若后端返回用户名不存在</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若密码错误</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a:t>
            </a:r>
          </a:p>
          <a:p>
            <a:pPr marL="0" defTabSz="914400">
              <a:spcBef>
                <a:spcPct val="20000"/>
              </a:spcBef>
              <a:spcAft>
                <a:spcPct val="0"/>
              </a:spcAft>
              <a:buNone/>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6" name="文本框 5">
            <a:extLst>
              <a:ext uri="{FF2B5EF4-FFF2-40B4-BE49-F238E27FC236}">
                <a16:creationId xmlns:a16="http://schemas.microsoft.com/office/drawing/2014/main" id="{901233A6-AF5C-4928-8B6E-FB92939B1F82}"/>
              </a:ext>
            </a:extLst>
          </p:cNvPr>
          <p:cNvSpPr txBox="1">
            <a:spLocks noChangeArrowheads="1"/>
          </p:cNvSpPr>
          <p:nvPr/>
        </p:nvSpPr>
        <p:spPr bwMode="auto">
          <a:xfrm>
            <a:off x="5951539" y="1916113"/>
            <a:ext cx="320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调用后端接口函数</a:t>
            </a:r>
          </a:p>
        </p:txBody>
      </p:sp>
      <p:sp>
        <p:nvSpPr>
          <p:cNvPr id="8" name="文本框 7">
            <a:extLst>
              <a:ext uri="{FF2B5EF4-FFF2-40B4-BE49-F238E27FC236}">
                <a16:creationId xmlns:a16="http://schemas.microsoft.com/office/drawing/2014/main" id="{200504C2-5F05-4F5C-B7D1-91ACF9CBB2E6}"/>
              </a:ext>
            </a:extLst>
          </p:cNvPr>
          <p:cNvSpPr txBox="1">
            <a:spLocks noChangeArrowheads="1"/>
          </p:cNvSpPr>
          <p:nvPr/>
        </p:nvSpPr>
        <p:spPr bwMode="auto">
          <a:xfrm>
            <a:off x="8256588" y="2708275"/>
            <a:ext cx="2589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传入接口参数</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P spid="24581"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1">
            <a:extLst>
              <a:ext uri="{FF2B5EF4-FFF2-40B4-BE49-F238E27FC236}">
                <a16:creationId xmlns:a16="http://schemas.microsoft.com/office/drawing/2014/main" id="{28539DF8-6172-4BB6-9B50-38CD01A8E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773239"/>
            <a:ext cx="880745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文本框 2">
            <a:extLst>
              <a:ext uri="{FF2B5EF4-FFF2-40B4-BE49-F238E27FC236}">
                <a16:creationId xmlns:a16="http://schemas.microsoft.com/office/drawing/2014/main" id="{6CDCA730-FD6B-4F51-AB3D-D4AD56F7D164}"/>
              </a:ext>
            </a:extLst>
          </p:cNvPr>
          <p:cNvSpPr txBox="1">
            <a:spLocks noChangeArrowheads="1"/>
          </p:cNvSpPr>
          <p:nvPr/>
        </p:nvSpPr>
        <p:spPr bwMode="auto">
          <a:xfrm>
            <a:off x="4295776" y="620714"/>
            <a:ext cx="613886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t>密码错误效果图</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3712FCB-4202-4772-AD70-C315B4FC89CE}"/>
              </a:ext>
            </a:extLst>
          </p:cNvPr>
          <p:cNvGrpSpPr/>
          <p:nvPr userDrawn="1">
            <p:custDataLst>
              <p:tags r:id="rId2"/>
            </p:custDataLst>
          </p:nvPr>
        </p:nvGrpSpPr>
        <p:grpSpPr>
          <a:xfrm>
            <a:off x="10006966" y="496805"/>
            <a:ext cx="391001" cy="321469"/>
            <a:chOff x="383382" y="4958557"/>
            <a:chExt cx="521493" cy="428627"/>
          </a:xfrm>
        </p:grpSpPr>
        <p:sp>
          <p:nvSpPr>
            <p:cNvPr id="15" name="直接连接符 14">
              <a:extLst>
                <a:ext uri="{FF2B5EF4-FFF2-40B4-BE49-F238E27FC236}">
                  <a16:creationId xmlns:a16="http://schemas.microsoft.com/office/drawing/2014/main" id="{42132257-C9FC-4E2E-85EC-D7DBA20A823B}"/>
                </a:ext>
              </a:extLst>
            </p:cNvPr>
            <p:cNvSpPr/>
            <p:nvPr userDrawn="1"/>
          </p:nvSpPr>
          <p:spPr>
            <a:xfrm>
              <a:off x="383382" y="4958557"/>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6" name="直接连接符 15">
              <a:extLst>
                <a:ext uri="{FF2B5EF4-FFF2-40B4-BE49-F238E27FC236}">
                  <a16:creationId xmlns:a16="http://schemas.microsoft.com/office/drawing/2014/main" id="{0182D850-0ABE-4BB6-B024-768FE11D712F}"/>
                </a:ext>
              </a:extLst>
            </p:cNvPr>
            <p:cNvSpPr/>
            <p:nvPr userDrawn="1"/>
          </p:nvSpPr>
          <p:spPr>
            <a:xfrm>
              <a:off x="383382" y="5172871"/>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7" name="直接连接符 16">
              <a:extLst>
                <a:ext uri="{FF2B5EF4-FFF2-40B4-BE49-F238E27FC236}">
                  <a16:creationId xmlns:a16="http://schemas.microsoft.com/office/drawing/2014/main" id="{C302C0F4-ED57-4622-A3CE-656465AD0B4E}"/>
                </a:ext>
              </a:extLst>
            </p:cNvPr>
            <p:cNvSpPr/>
            <p:nvPr userDrawn="1"/>
          </p:nvSpPr>
          <p:spPr>
            <a:xfrm>
              <a:off x="383382" y="5387184"/>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grpSp>
      <p:sp>
        <p:nvSpPr>
          <p:cNvPr id="18" name="任意多边形: 形状 17">
            <a:extLst>
              <a:ext uri="{FF2B5EF4-FFF2-40B4-BE49-F238E27FC236}">
                <a16:creationId xmlns:a16="http://schemas.microsoft.com/office/drawing/2014/main" id="{ACB9FF4C-0EB8-474C-93DD-94B179A594B6}"/>
              </a:ext>
            </a:extLst>
          </p:cNvPr>
          <p:cNvSpPr/>
          <p:nvPr userDrawn="1">
            <p:custDataLst>
              <p:tags r:id="rId3"/>
            </p:custDataLst>
          </p:nvPr>
        </p:nvSpPr>
        <p:spPr>
          <a:xfrm rot="10800000">
            <a:off x="1641476" y="6153150"/>
            <a:ext cx="1084263" cy="704850"/>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26628" name="标题 1">
            <a:extLst>
              <a:ext uri="{FF2B5EF4-FFF2-40B4-BE49-F238E27FC236}">
                <a16:creationId xmlns:a16="http://schemas.microsoft.com/office/drawing/2014/main" id="{85F69B84-3F0D-494B-AE1F-15326F24A5FE}"/>
              </a:ext>
            </a:extLst>
          </p:cNvPr>
          <p:cNvSpPr>
            <a:spLocks noGrp="1" noChangeArrowheads="1"/>
          </p:cNvSpPr>
          <p:nvPr>
            <p:ph type="title" idx="4294967295"/>
          </p:nvPr>
        </p:nvSpPr>
        <p:spPr>
          <a:xfrm>
            <a:off x="1981200" y="274638"/>
            <a:ext cx="8229600" cy="1143000"/>
          </a:xfrm>
        </p:spPr>
        <p:txBody>
          <a:bodyPr anchor="ctr"/>
          <a:lstStyle/>
          <a:p>
            <a:pPr algn="ctr" defTabSz="914400"/>
            <a:r>
              <a:rPr lang="zh-CN" altLang="en-US" sz="4400">
                <a:solidFill>
                  <a:srgbClr val="926F04"/>
                </a:solidFill>
                <a:latin typeface="汉仪旗黑-85S" pitchFamily="18" charset="-122"/>
                <a:ea typeface="汉仪旗黑-85S" pitchFamily="18" charset="-122"/>
                <a:sym typeface="微软雅黑" panose="020B0503020204020204" pitchFamily="34" charset="-122"/>
              </a:rPr>
              <a:t>用户界面-主要功能</a:t>
            </a:r>
          </a:p>
        </p:txBody>
      </p:sp>
      <p:sp>
        <p:nvSpPr>
          <p:cNvPr id="26629" name="内容占位符 2">
            <a:extLst>
              <a:ext uri="{FF2B5EF4-FFF2-40B4-BE49-F238E27FC236}">
                <a16:creationId xmlns:a16="http://schemas.microsoft.com/office/drawing/2014/main" id="{4F7ABEE4-614A-4B6C-AB72-961FD6675E01}"/>
              </a:ext>
            </a:extLst>
          </p:cNvPr>
          <p:cNvSpPr>
            <a:spLocks noGrp="1" noChangeArrowheads="1"/>
          </p:cNvSpPr>
          <p:nvPr>
            <p:ph idx="4294967295"/>
            <p:custDataLst>
              <p:tags r:id="rId4"/>
            </p:custDataLst>
          </p:nvPr>
        </p:nvSpPr>
        <p:spPr>
          <a:xfrm>
            <a:off x="1981200" y="1600201"/>
            <a:ext cx="8229600" cy="4525963"/>
          </a:xfrm>
        </p:spPr>
        <p:txBody>
          <a:bodyPr/>
          <a:lstStyle/>
          <a:p>
            <a:pPr defTabSz="914400">
              <a:spcBef>
                <a:spcPct val="20000"/>
              </a:spcBef>
              <a:spcAft>
                <a:spcPct val="0"/>
              </a:spcAft>
              <a:buFontTx/>
              <a:buChar char="•"/>
            </a:pPr>
            <a:r>
              <a:rPr lang="en-US" altLang="zh-CN" sz="3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1，显示已借图书和相关信息</a:t>
            </a:r>
          </a:p>
          <a:p>
            <a:pPr defTabSz="914400">
              <a:spcBef>
                <a:spcPct val="20000"/>
              </a:spcBef>
              <a:spcAft>
                <a:spcPct val="0"/>
              </a:spcAft>
              <a:buFontTx/>
              <a:buChar char="•"/>
            </a:pPr>
            <a:r>
              <a:rPr lang="en-US" altLang="zh-CN" sz="3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2，根据书索号借书</a:t>
            </a:r>
          </a:p>
          <a:p>
            <a:pPr defTabSz="914400">
              <a:spcBef>
                <a:spcPct val="20000"/>
              </a:spcBef>
              <a:spcAft>
                <a:spcPct val="0"/>
              </a:spcAft>
              <a:buFontTx/>
              <a:buChar char="•"/>
            </a:pPr>
            <a:r>
              <a:rPr lang="en-US" altLang="zh-CN" sz="3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3，根据书索号还书</a:t>
            </a:r>
          </a:p>
          <a:p>
            <a:pPr defTabSz="914400">
              <a:spcBef>
                <a:spcPct val="20000"/>
              </a:spcBef>
              <a:spcAft>
                <a:spcPct val="0"/>
              </a:spcAft>
              <a:buFontTx/>
              <a:buChar char="•"/>
            </a:pPr>
            <a:r>
              <a:rPr lang="en-US" altLang="zh-CN" sz="32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4，修改用户密码</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文本框 2">
            <a:extLst>
              <a:ext uri="{FF2B5EF4-FFF2-40B4-BE49-F238E27FC236}">
                <a16:creationId xmlns:a16="http://schemas.microsoft.com/office/drawing/2014/main" id="{4A9C0076-F450-4EF9-9652-0FD48EF78D3B}"/>
              </a:ext>
            </a:extLst>
          </p:cNvPr>
          <p:cNvSpPr txBox="1">
            <a:spLocks noChangeArrowheads="1"/>
          </p:cNvSpPr>
          <p:nvPr/>
        </p:nvSpPr>
        <p:spPr bwMode="auto">
          <a:xfrm>
            <a:off x="4440238" y="620714"/>
            <a:ext cx="46799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t>读者操作界面</a:t>
            </a:r>
          </a:p>
        </p:txBody>
      </p:sp>
      <p:pic>
        <p:nvPicPr>
          <p:cNvPr id="27650" name="图片 1">
            <a:extLst>
              <a:ext uri="{FF2B5EF4-FFF2-40B4-BE49-F238E27FC236}">
                <a16:creationId xmlns:a16="http://schemas.microsoft.com/office/drawing/2014/main" id="{29234ADE-6863-4055-B696-7A36BE53B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8" y="1673225"/>
            <a:ext cx="8964612"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0DD5EA03-03C3-4442-BD01-2D88D46D805B}"/>
              </a:ext>
            </a:extLst>
          </p:cNvPr>
          <p:cNvGrpSpPr/>
          <p:nvPr userDrawn="1">
            <p:custDataLst>
              <p:tags r:id="rId2"/>
            </p:custDataLst>
          </p:nvPr>
        </p:nvGrpSpPr>
        <p:grpSpPr>
          <a:xfrm>
            <a:off x="10006966" y="496805"/>
            <a:ext cx="391001" cy="321469"/>
            <a:chOff x="383382" y="4958557"/>
            <a:chExt cx="521493" cy="428627"/>
          </a:xfrm>
        </p:grpSpPr>
        <p:sp>
          <p:nvSpPr>
            <p:cNvPr id="15" name="直接连接符 14">
              <a:extLst>
                <a:ext uri="{FF2B5EF4-FFF2-40B4-BE49-F238E27FC236}">
                  <a16:creationId xmlns:a16="http://schemas.microsoft.com/office/drawing/2014/main" id="{85DA7420-8A8D-438D-8227-CCD12E27C3E9}"/>
                </a:ext>
              </a:extLst>
            </p:cNvPr>
            <p:cNvSpPr/>
            <p:nvPr userDrawn="1"/>
          </p:nvSpPr>
          <p:spPr>
            <a:xfrm>
              <a:off x="383382" y="4958557"/>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6" name="直接连接符 15">
              <a:extLst>
                <a:ext uri="{FF2B5EF4-FFF2-40B4-BE49-F238E27FC236}">
                  <a16:creationId xmlns:a16="http://schemas.microsoft.com/office/drawing/2014/main" id="{C4455D19-B2A1-4D00-A32F-22128E49FF54}"/>
                </a:ext>
              </a:extLst>
            </p:cNvPr>
            <p:cNvSpPr/>
            <p:nvPr userDrawn="1"/>
          </p:nvSpPr>
          <p:spPr>
            <a:xfrm>
              <a:off x="383382" y="5172871"/>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7" name="直接连接符 16">
              <a:extLst>
                <a:ext uri="{FF2B5EF4-FFF2-40B4-BE49-F238E27FC236}">
                  <a16:creationId xmlns:a16="http://schemas.microsoft.com/office/drawing/2014/main" id="{B870C0D6-B3B2-49E2-9353-24C52F58437A}"/>
                </a:ext>
              </a:extLst>
            </p:cNvPr>
            <p:cNvSpPr/>
            <p:nvPr userDrawn="1"/>
          </p:nvSpPr>
          <p:spPr>
            <a:xfrm>
              <a:off x="383382" y="5387184"/>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grpSp>
      <p:sp>
        <p:nvSpPr>
          <p:cNvPr id="18" name="任意多边形: 形状 17">
            <a:extLst>
              <a:ext uri="{FF2B5EF4-FFF2-40B4-BE49-F238E27FC236}">
                <a16:creationId xmlns:a16="http://schemas.microsoft.com/office/drawing/2014/main" id="{101BE842-2EF1-4F22-A97D-3EC3EB6731AB}"/>
              </a:ext>
            </a:extLst>
          </p:cNvPr>
          <p:cNvSpPr/>
          <p:nvPr userDrawn="1">
            <p:custDataLst>
              <p:tags r:id="rId3"/>
            </p:custDataLst>
          </p:nvPr>
        </p:nvSpPr>
        <p:spPr>
          <a:xfrm rot="10800000">
            <a:off x="1641476" y="6153150"/>
            <a:ext cx="1084263" cy="704850"/>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28676" name="标题 1">
            <a:extLst>
              <a:ext uri="{FF2B5EF4-FFF2-40B4-BE49-F238E27FC236}">
                <a16:creationId xmlns:a16="http://schemas.microsoft.com/office/drawing/2014/main" id="{F5F51F58-581D-4E0C-AC3D-76E6F13DFA93}"/>
              </a:ext>
            </a:extLst>
          </p:cNvPr>
          <p:cNvSpPr>
            <a:spLocks noGrp="1" noChangeArrowheads="1"/>
          </p:cNvSpPr>
          <p:nvPr>
            <p:ph type="title" idx="4294967295"/>
          </p:nvPr>
        </p:nvSpPr>
        <p:spPr>
          <a:xfrm>
            <a:off x="1981200" y="188913"/>
            <a:ext cx="8229600" cy="1143000"/>
          </a:xfrm>
        </p:spPr>
        <p:txBody>
          <a:bodyPr anchor="ctr"/>
          <a:lstStyle/>
          <a:p>
            <a:pPr algn="ctr" defTabSz="914400"/>
            <a:r>
              <a:rPr lang="zh-CN" altLang="en-US" sz="4400">
                <a:solidFill>
                  <a:srgbClr val="926F04"/>
                </a:solidFill>
                <a:latin typeface="汉仪旗黑-85S" pitchFamily="18" charset="-122"/>
                <a:ea typeface="汉仪旗黑-85S" pitchFamily="18" charset="-122"/>
                <a:sym typeface="微软雅黑" panose="020B0503020204020204" pitchFamily="34" charset="-122"/>
              </a:rPr>
              <a:t>显示已借图书信息-核心代码</a:t>
            </a:r>
          </a:p>
        </p:txBody>
      </p:sp>
      <p:sp>
        <p:nvSpPr>
          <p:cNvPr id="28677" name="内容占位符 2">
            <a:extLst>
              <a:ext uri="{FF2B5EF4-FFF2-40B4-BE49-F238E27FC236}">
                <a16:creationId xmlns:a16="http://schemas.microsoft.com/office/drawing/2014/main" id="{34D0CD0A-12C6-4839-AE43-5FE1006B6E24}"/>
              </a:ext>
            </a:extLst>
          </p:cNvPr>
          <p:cNvSpPr>
            <a:spLocks noGrp="1" noChangeArrowheads="1"/>
          </p:cNvSpPr>
          <p:nvPr>
            <p:ph idx="4294967295"/>
            <p:custDataLst>
              <p:tags r:id="rId4"/>
            </p:custDataLst>
          </p:nvPr>
        </p:nvSpPr>
        <p:spPr>
          <a:xfrm>
            <a:off x="1919288" y="1268413"/>
            <a:ext cx="8229600" cy="5499100"/>
          </a:xfrm>
        </p:spPr>
        <p:txBody>
          <a:bodyPr/>
          <a:lstStyle/>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mounted: function () {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this.loadbooks()</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loadbooks ()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this.tableData = []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this.$axios.get('/user/getBooks').then(successResponse =&gt;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var arr = successResponse.data.data</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for (var i = 0; i &lt; arr.length; i++) {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this.tableData.push({ date_return: arr[i].return_time, book_name: arr[i].name, book_id: arr[i].id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2" name="文本框 1">
            <a:extLst>
              <a:ext uri="{FF2B5EF4-FFF2-40B4-BE49-F238E27FC236}">
                <a16:creationId xmlns:a16="http://schemas.microsoft.com/office/drawing/2014/main" id="{73A389DD-AD10-4241-BD82-D7198A819DD8}"/>
              </a:ext>
            </a:extLst>
          </p:cNvPr>
          <p:cNvSpPr txBox="1">
            <a:spLocks noChangeArrowheads="1"/>
          </p:cNvSpPr>
          <p:nvPr/>
        </p:nvSpPr>
        <p:spPr bwMode="auto">
          <a:xfrm>
            <a:off x="5591175" y="1268413"/>
            <a:ext cx="2617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加载页面时自动调用</a:t>
            </a:r>
          </a:p>
        </p:txBody>
      </p:sp>
      <p:sp>
        <p:nvSpPr>
          <p:cNvPr id="4" name="文本框 3">
            <a:extLst>
              <a:ext uri="{FF2B5EF4-FFF2-40B4-BE49-F238E27FC236}">
                <a16:creationId xmlns:a16="http://schemas.microsoft.com/office/drawing/2014/main" id="{728A78F9-2EDD-488D-9A37-1B99FD247125}"/>
              </a:ext>
            </a:extLst>
          </p:cNvPr>
          <p:cNvSpPr txBox="1">
            <a:spLocks noChangeArrowheads="1"/>
          </p:cNvSpPr>
          <p:nvPr/>
        </p:nvSpPr>
        <p:spPr bwMode="auto">
          <a:xfrm>
            <a:off x="5735639" y="2636838"/>
            <a:ext cx="3163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表格数据清空</a:t>
            </a:r>
          </a:p>
        </p:txBody>
      </p:sp>
      <p:sp>
        <p:nvSpPr>
          <p:cNvPr id="5" name="文本框 4">
            <a:extLst>
              <a:ext uri="{FF2B5EF4-FFF2-40B4-BE49-F238E27FC236}">
                <a16:creationId xmlns:a16="http://schemas.microsoft.com/office/drawing/2014/main" id="{06C235EE-426B-48F9-8C90-4CC85F0B5D41}"/>
              </a:ext>
            </a:extLst>
          </p:cNvPr>
          <p:cNvSpPr txBox="1">
            <a:spLocks noChangeArrowheads="1"/>
          </p:cNvSpPr>
          <p:nvPr/>
        </p:nvSpPr>
        <p:spPr bwMode="auto">
          <a:xfrm>
            <a:off x="8208963" y="4437063"/>
            <a:ext cx="2297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数据加入表格</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C09E0E4-E758-4643-96E8-27C43FEDA6C0}"/>
              </a:ext>
            </a:extLst>
          </p:cNvPr>
          <p:cNvGrpSpPr/>
          <p:nvPr userDrawn="1">
            <p:custDataLst>
              <p:tags r:id="rId2"/>
            </p:custDataLst>
          </p:nvPr>
        </p:nvGrpSpPr>
        <p:grpSpPr>
          <a:xfrm>
            <a:off x="10006966" y="496805"/>
            <a:ext cx="391001" cy="321469"/>
            <a:chOff x="383382" y="4958557"/>
            <a:chExt cx="521493" cy="428627"/>
          </a:xfrm>
        </p:grpSpPr>
        <p:sp>
          <p:nvSpPr>
            <p:cNvPr id="15" name="直接连接符 14">
              <a:extLst>
                <a:ext uri="{FF2B5EF4-FFF2-40B4-BE49-F238E27FC236}">
                  <a16:creationId xmlns:a16="http://schemas.microsoft.com/office/drawing/2014/main" id="{513819AB-D9F7-41A8-B6CB-458A6A4B8058}"/>
                </a:ext>
              </a:extLst>
            </p:cNvPr>
            <p:cNvSpPr/>
            <p:nvPr userDrawn="1"/>
          </p:nvSpPr>
          <p:spPr>
            <a:xfrm>
              <a:off x="383382" y="4958557"/>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6" name="直接连接符 15">
              <a:extLst>
                <a:ext uri="{FF2B5EF4-FFF2-40B4-BE49-F238E27FC236}">
                  <a16:creationId xmlns:a16="http://schemas.microsoft.com/office/drawing/2014/main" id="{5E52627F-8DB7-4E38-AA3F-8DBA3F1AFF29}"/>
                </a:ext>
              </a:extLst>
            </p:cNvPr>
            <p:cNvSpPr/>
            <p:nvPr userDrawn="1"/>
          </p:nvSpPr>
          <p:spPr>
            <a:xfrm>
              <a:off x="383382" y="5172871"/>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7" name="直接连接符 16">
              <a:extLst>
                <a:ext uri="{FF2B5EF4-FFF2-40B4-BE49-F238E27FC236}">
                  <a16:creationId xmlns:a16="http://schemas.microsoft.com/office/drawing/2014/main" id="{98A7BD32-4713-4A46-8D5B-980CB5BDECE6}"/>
                </a:ext>
              </a:extLst>
            </p:cNvPr>
            <p:cNvSpPr/>
            <p:nvPr userDrawn="1"/>
          </p:nvSpPr>
          <p:spPr>
            <a:xfrm>
              <a:off x="383382" y="5387184"/>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grpSp>
      <p:sp>
        <p:nvSpPr>
          <p:cNvPr id="18" name="任意多边形: 形状 17">
            <a:extLst>
              <a:ext uri="{FF2B5EF4-FFF2-40B4-BE49-F238E27FC236}">
                <a16:creationId xmlns:a16="http://schemas.microsoft.com/office/drawing/2014/main" id="{EA50B58C-3EAA-41CB-9D2A-6C8784F5EB5A}"/>
              </a:ext>
            </a:extLst>
          </p:cNvPr>
          <p:cNvSpPr/>
          <p:nvPr userDrawn="1">
            <p:custDataLst>
              <p:tags r:id="rId3"/>
            </p:custDataLst>
          </p:nvPr>
        </p:nvSpPr>
        <p:spPr>
          <a:xfrm rot="10800000">
            <a:off x="1641476" y="6153150"/>
            <a:ext cx="1084263" cy="704850"/>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29700" name="标题 1">
            <a:extLst>
              <a:ext uri="{FF2B5EF4-FFF2-40B4-BE49-F238E27FC236}">
                <a16:creationId xmlns:a16="http://schemas.microsoft.com/office/drawing/2014/main" id="{43192B2B-FAF1-4375-93FC-362FCEE5E540}"/>
              </a:ext>
            </a:extLst>
          </p:cNvPr>
          <p:cNvSpPr>
            <a:spLocks noGrp="1" noChangeArrowheads="1"/>
          </p:cNvSpPr>
          <p:nvPr>
            <p:ph type="title" idx="4294967295"/>
          </p:nvPr>
        </p:nvSpPr>
        <p:spPr>
          <a:xfrm>
            <a:off x="1981200" y="274638"/>
            <a:ext cx="8229600" cy="1143000"/>
          </a:xfrm>
        </p:spPr>
        <p:txBody>
          <a:bodyPr anchor="ctr"/>
          <a:lstStyle/>
          <a:p>
            <a:pPr algn="ctr" defTabSz="914400"/>
            <a:r>
              <a:rPr lang="zh-CN" altLang="en-US" sz="4400">
                <a:solidFill>
                  <a:srgbClr val="926F04"/>
                </a:solidFill>
                <a:latin typeface="汉仪旗黑-85S" pitchFamily="18" charset="-122"/>
                <a:ea typeface="汉仪旗黑-85S" pitchFamily="18" charset="-122"/>
                <a:sym typeface="微软雅黑" panose="020B0503020204020204" pitchFamily="34" charset="-122"/>
              </a:rPr>
              <a:t>借书-核心代码</a:t>
            </a:r>
          </a:p>
        </p:txBody>
      </p:sp>
      <p:sp>
        <p:nvSpPr>
          <p:cNvPr id="29701" name="内容占位符 2">
            <a:extLst>
              <a:ext uri="{FF2B5EF4-FFF2-40B4-BE49-F238E27FC236}">
                <a16:creationId xmlns:a16="http://schemas.microsoft.com/office/drawing/2014/main" id="{D1D9A513-0923-421F-A90B-ECA37F36672C}"/>
              </a:ext>
            </a:extLst>
          </p:cNvPr>
          <p:cNvSpPr>
            <a:spLocks noGrp="1" noChangeArrowheads="1"/>
          </p:cNvSpPr>
          <p:nvPr>
            <p:ph idx="4294967295"/>
            <p:custDataLst>
              <p:tags r:id="rId4"/>
            </p:custDataLst>
          </p:nvPr>
        </p:nvSpPr>
        <p:spPr>
          <a:xfrm>
            <a:off x="1981200" y="1600201"/>
            <a:ext cx="8229600" cy="4525963"/>
          </a:xfrm>
        </p:spPr>
        <p:txBody>
          <a:bodyPr/>
          <a:lstStyle/>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调用后端借书接口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if (存在逾期未归还图书)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提示'有书逾期，请往管理员处交付罚款'</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else if (图书馆根本没有此书)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提示'此书不存在'</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else if (书存在，但已经借出)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提示'此书已借出'</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else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提示’成功借出’</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this.$bus.emit('LoadBooks')   </a:t>
            </a:r>
          </a:p>
        </p:txBody>
      </p:sp>
      <p:sp>
        <p:nvSpPr>
          <p:cNvPr id="2" name="文本框 1">
            <a:extLst>
              <a:ext uri="{FF2B5EF4-FFF2-40B4-BE49-F238E27FC236}">
                <a16:creationId xmlns:a16="http://schemas.microsoft.com/office/drawing/2014/main" id="{41A03195-25AA-43C9-A182-B79AEEDEE8B3}"/>
              </a:ext>
            </a:extLst>
          </p:cNvPr>
          <p:cNvSpPr txBox="1">
            <a:spLocks noChangeArrowheads="1"/>
          </p:cNvSpPr>
          <p:nvPr/>
        </p:nvSpPr>
        <p:spPr bwMode="auto">
          <a:xfrm>
            <a:off x="7319964" y="5589589"/>
            <a:ext cx="29670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调用</a:t>
            </a:r>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显示图书信息</a:t>
            </a:r>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函数</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文本框 1">
            <a:extLst>
              <a:ext uri="{FF2B5EF4-FFF2-40B4-BE49-F238E27FC236}">
                <a16:creationId xmlns:a16="http://schemas.microsoft.com/office/drawing/2014/main" id="{F457A4B8-9616-4F9B-8339-13270131D2CF}"/>
              </a:ext>
            </a:extLst>
          </p:cNvPr>
          <p:cNvSpPr txBox="1">
            <a:spLocks noChangeArrowheads="1"/>
          </p:cNvSpPr>
          <p:nvPr/>
        </p:nvSpPr>
        <p:spPr bwMode="auto">
          <a:xfrm>
            <a:off x="4151313" y="117476"/>
            <a:ext cx="44688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t>成功借阅</a:t>
            </a:r>
            <a:r>
              <a:rPr lang="en-US" altLang="zh-CN" sz="4000"/>
              <a:t>-</a:t>
            </a:r>
            <a:r>
              <a:rPr lang="zh-CN" altLang="en-US" sz="4000"/>
              <a:t>效果图</a:t>
            </a:r>
          </a:p>
        </p:txBody>
      </p:sp>
      <p:pic>
        <p:nvPicPr>
          <p:cNvPr id="30722" name="图片 2">
            <a:extLst>
              <a:ext uri="{FF2B5EF4-FFF2-40B4-BE49-F238E27FC236}">
                <a16:creationId xmlns:a16="http://schemas.microsoft.com/office/drawing/2014/main" id="{8BF8E967-518E-4628-BACE-4DA73E7BC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01800"/>
            <a:ext cx="90297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1">
            <a:extLst>
              <a:ext uri="{FF2B5EF4-FFF2-40B4-BE49-F238E27FC236}">
                <a16:creationId xmlns:a16="http://schemas.microsoft.com/office/drawing/2014/main" id="{B045D4BC-0311-444A-A7ED-71220A4CA2F6}"/>
              </a:ext>
            </a:extLst>
          </p:cNvPr>
          <p:cNvSpPr txBox="1">
            <a:spLocks noChangeArrowheads="1"/>
          </p:cNvSpPr>
          <p:nvPr/>
        </p:nvSpPr>
        <p:spPr bwMode="auto">
          <a:xfrm>
            <a:off x="4295776" y="6351"/>
            <a:ext cx="4468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t>成功借阅</a:t>
            </a:r>
            <a:r>
              <a:rPr lang="en-US" altLang="zh-CN" sz="4000"/>
              <a:t>-</a:t>
            </a:r>
            <a:r>
              <a:rPr lang="zh-CN" altLang="en-US" sz="4000"/>
              <a:t>效果图</a:t>
            </a:r>
          </a:p>
        </p:txBody>
      </p:sp>
      <p:pic>
        <p:nvPicPr>
          <p:cNvPr id="31746" name="图片 1">
            <a:extLst>
              <a:ext uri="{FF2B5EF4-FFF2-40B4-BE49-F238E27FC236}">
                <a16:creationId xmlns:a16="http://schemas.microsoft.com/office/drawing/2014/main" id="{49B23714-4B8B-42E3-8CF0-DD998F1EE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428750"/>
            <a:ext cx="8539163"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文本框 2">
            <a:extLst>
              <a:ext uri="{FF2B5EF4-FFF2-40B4-BE49-F238E27FC236}">
                <a16:creationId xmlns:a16="http://schemas.microsoft.com/office/drawing/2014/main" id="{F8B0E042-513B-4962-AC56-2063AF754079}"/>
              </a:ext>
            </a:extLst>
          </p:cNvPr>
          <p:cNvSpPr txBox="1">
            <a:spLocks noChangeArrowheads="1"/>
          </p:cNvSpPr>
          <p:nvPr/>
        </p:nvSpPr>
        <p:spPr bwMode="auto">
          <a:xfrm>
            <a:off x="4937125" y="877888"/>
            <a:ext cx="3390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借阅书索号为</a:t>
            </a:r>
            <a:r>
              <a:rPr lang="en-US" altLang="zh-CN"/>
              <a:t>12</a:t>
            </a:r>
            <a:r>
              <a:rPr lang="zh-CN" altLang="en-US"/>
              <a:t>的图书</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97540CA-36D5-462C-97D2-EE15EC188BC3}"/>
              </a:ext>
            </a:extLst>
          </p:cNvPr>
          <p:cNvGrpSpPr/>
          <p:nvPr userDrawn="1">
            <p:custDataLst>
              <p:tags r:id="rId2"/>
            </p:custDataLst>
          </p:nvPr>
        </p:nvGrpSpPr>
        <p:grpSpPr>
          <a:xfrm>
            <a:off x="10006966" y="496805"/>
            <a:ext cx="391001" cy="321469"/>
            <a:chOff x="383382" y="4958557"/>
            <a:chExt cx="521493" cy="428627"/>
          </a:xfrm>
        </p:grpSpPr>
        <p:sp>
          <p:nvSpPr>
            <p:cNvPr id="15" name="直接连接符 14">
              <a:extLst>
                <a:ext uri="{FF2B5EF4-FFF2-40B4-BE49-F238E27FC236}">
                  <a16:creationId xmlns:a16="http://schemas.microsoft.com/office/drawing/2014/main" id="{2BCCA9CD-3D7B-4EDE-8FF2-3230F2D18F06}"/>
                </a:ext>
              </a:extLst>
            </p:cNvPr>
            <p:cNvSpPr/>
            <p:nvPr userDrawn="1"/>
          </p:nvSpPr>
          <p:spPr>
            <a:xfrm>
              <a:off x="383382" y="4958557"/>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6" name="直接连接符 15">
              <a:extLst>
                <a:ext uri="{FF2B5EF4-FFF2-40B4-BE49-F238E27FC236}">
                  <a16:creationId xmlns:a16="http://schemas.microsoft.com/office/drawing/2014/main" id="{1DC121E2-0750-43E9-9C1E-1194499321B0}"/>
                </a:ext>
              </a:extLst>
            </p:cNvPr>
            <p:cNvSpPr/>
            <p:nvPr userDrawn="1"/>
          </p:nvSpPr>
          <p:spPr>
            <a:xfrm>
              <a:off x="383382" y="5172871"/>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7" name="直接连接符 16">
              <a:extLst>
                <a:ext uri="{FF2B5EF4-FFF2-40B4-BE49-F238E27FC236}">
                  <a16:creationId xmlns:a16="http://schemas.microsoft.com/office/drawing/2014/main" id="{4F31D517-917A-4C8A-A29C-FF0AAD3D3683}"/>
                </a:ext>
              </a:extLst>
            </p:cNvPr>
            <p:cNvSpPr/>
            <p:nvPr userDrawn="1"/>
          </p:nvSpPr>
          <p:spPr>
            <a:xfrm>
              <a:off x="383382" y="5387184"/>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grpSp>
      <p:sp>
        <p:nvSpPr>
          <p:cNvPr id="18" name="任意多边形: 形状 17">
            <a:extLst>
              <a:ext uri="{FF2B5EF4-FFF2-40B4-BE49-F238E27FC236}">
                <a16:creationId xmlns:a16="http://schemas.microsoft.com/office/drawing/2014/main" id="{DF115074-FADF-4DC7-A787-07BDFE415BBA}"/>
              </a:ext>
            </a:extLst>
          </p:cNvPr>
          <p:cNvSpPr/>
          <p:nvPr userDrawn="1">
            <p:custDataLst>
              <p:tags r:id="rId3"/>
            </p:custDataLst>
          </p:nvPr>
        </p:nvSpPr>
        <p:spPr>
          <a:xfrm rot="10800000">
            <a:off x="1641476" y="6153150"/>
            <a:ext cx="1084263" cy="704850"/>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32772" name="标题 1">
            <a:extLst>
              <a:ext uri="{FF2B5EF4-FFF2-40B4-BE49-F238E27FC236}">
                <a16:creationId xmlns:a16="http://schemas.microsoft.com/office/drawing/2014/main" id="{D4B30D51-7A5A-4B2B-BFE5-6BD79AC948FA}"/>
              </a:ext>
            </a:extLst>
          </p:cNvPr>
          <p:cNvSpPr>
            <a:spLocks noGrp="1" noChangeArrowheads="1"/>
          </p:cNvSpPr>
          <p:nvPr>
            <p:ph type="title" idx="4294967295"/>
          </p:nvPr>
        </p:nvSpPr>
        <p:spPr>
          <a:xfrm>
            <a:off x="1981200" y="274638"/>
            <a:ext cx="8229600" cy="1143000"/>
          </a:xfrm>
        </p:spPr>
        <p:txBody>
          <a:bodyPr anchor="ctr"/>
          <a:lstStyle/>
          <a:p>
            <a:pPr algn="ctr" defTabSz="914400"/>
            <a:r>
              <a:rPr lang="zh-CN" altLang="en-US" sz="4400">
                <a:solidFill>
                  <a:srgbClr val="926F04"/>
                </a:solidFill>
                <a:latin typeface="汉仪旗黑-85S" pitchFamily="18" charset="-122"/>
                <a:ea typeface="汉仪旗黑-85S" pitchFamily="18" charset="-122"/>
                <a:sym typeface="微软雅黑" panose="020B0503020204020204" pitchFamily="34" charset="-122"/>
              </a:rPr>
              <a:t>还书-核心代码</a:t>
            </a:r>
          </a:p>
        </p:txBody>
      </p:sp>
      <p:sp>
        <p:nvSpPr>
          <p:cNvPr id="32773" name="内容占位符 2">
            <a:extLst>
              <a:ext uri="{FF2B5EF4-FFF2-40B4-BE49-F238E27FC236}">
                <a16:creationId xmlns:a16="http://schemas.microsoft.com/office/drawing/2014/main" id="{092A9625-A86F-4E2F-B8EF-5501E265A451}"/>
              </a:ext>
            </a:extLst>
          </p:cNvPr>
          <p:cNvSpPr>
            <a:spLocks noGrp="1" noChangeArrowheads="1"/>
          </p:cNvSpPr>
          <p:nvPr>
            <p:ph idx="4294967295"/>
            <p:custDataLst>
              <p:tags r:id="rId4"/>
            </p:custDataLst>
          </p:nvPr>
        </p:nvSpPr>
        <p:spPr>
          <a:xfrm>
            <a:off x="1981200" y="1304925"/>
            <a:ext cx="8229600" cy="4821238"/>
          </a:xfrm>
        </p:spPr>
        <p:txBody>
          <a:bodyPr/>
          <a:lstStyle/>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调用后端还书接口{</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if (此书不存在)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提示'此书不存在'</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else if (读者没有借此书)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 '读者没借此书'</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else if (存在逾期未归还图书)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提示'有书逾期，请往管理员处交付罚款'</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else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提示'归还成功'</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pPr defTabSz="914400">
              <a:spcBef>
                <a:spcPct val="20000"/>
              </a:spcBef>
              <a:spcAft>
                <a:spcPct val="0"/>
              </a:spcAft>
              <a:buFontTx/>
              <a:buChar char="•"/>
            </a:pP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this.$bus.emit('LoadBooks') </a:t>
            </a:r>
          </a:p>
        </p:txBody>
      </p:sp>
      <p:sp>
        <p:nvSpPr>
          <p:cNvPr id="5" name="文本框 4">
            <a:extLst>
              <a:ext uri="{FF2B5EF4-FFF2-40B4-BE49-F238E27FC236}">
                <a16:creationId xmlns:a16="http://schemas.microsoft.com/office/drawing/2014/main" id="{F65BBDA2-958B-4005-B215-E6A07B44C4B0}"/>
              </a:ext>
            </a:extLst>
          </p:cNvPr>
          <p:cNvSpPr txBox="1">
            <a:spLocks noChangeArrowheads="1"/>
          </p:cNvSpPr>
          <p:nvPr/>
        </p:nvSpPr>
        <p:spPr bwMode="auto">
          <a:xfrm>
            <a:off x="7104064" y="5661025"/>
            <a:ext cx="3868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微软雅黑" panose="020B0503020204020204" pitchFamily="34" charset="-122"/>
                <a:ea typeface="微软雅黑" panose="020B0503020204020204" pitchFamily="34" charset="-122"/>
              </a:rPr>
              <a:t>// </a:t>
            </a:r>
            <a:r>
              <a:rPr lang="zh-CN" altLang="en-US">
                <a:solidFill>
                  <a:srgbClr val="FF0000"/>
                </a:solidFill>
                <a:latin typeface="微软雅黑" panose="020B0503020204020204" pitchFamily="34" charset="-122"/>
                <a:ea typeface="微软雅黑" panose="020B0503020204020204" pitchFamily="34" charset="-122"/>
              </a:rPr>
              <a:t>重新加载图书信息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1">
            <a:extLst>
              <a:ext uri="{FF2B5EF4-FFF2-40B4-BE49-F238E27FC236}">
                <a16:creationId xmlns:a16="http://schemas.microsoft.com/office/drawing/2014/main" id="{CA6F28B2-65E4-4BA6-8C3D-ED08612BC63A}"/>
              </a:ext>
            </a:extLst>
          </p:cNvPr>
          <p:cNvSpPr txBox="1">
            <a:spLocks noChangeArrowheads="1"/>
          </p:cNvSpPr>
          <p:nvPr/>
        </p:nvSpPr>
        <p:spPr bwMode="auto">
          <a:xfrm>
            <a:off x="4224339" y="260351"/>
            <a:ext cx="4357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t>成功归还</a:t>
            </a:r>
            <a:r>
              <a:rPr lang="en-US" altLang="zh-CN" sz="4000"/>
              <a:t>-</a:t>
            </a:r>
            <a:r>
              <a:rPr lang="zh-CN" altLang="en-US" sz="4000"/>
              <a:t>效果图</a:t>
            </a:r>
          </a:p>
        </p:txBody>
      </p:sp>
      <p:pic>
        <p:nvPicPr>
          <p:cNvPr id="33794" name="图片 2">
            <a:extLst>
              <a:ext uri="{FF2B5EF4-FFF2-40B4-BE49-F238E27FC236}">
                <a16:creationId xmlns:a16="http://schemas.microsoft.com/office/drawing/2014/main" id="{C8D2B0C5-6372-406F-ADA1-15D0D6DFA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628776"/>
            <a:ext cx="8882062" cy="500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629C4-56E7-4AAF-A0FD-D3B5D9BE7392}"/>
              </a:ext>
            </a:extLst>
          </p:cNvPr>
          <p:cNvSpPr>
            <a:spLocks noGrp="1"/>
          </p:cNvSpPr>
          <p:nvPr>
            <p:ph type="title"/>
          </p:nvPr>
        </p:nvSpPr>
        <p:spPr>
          <a:xfrm>
            <a:off x="4265507" y="4043681"/>
            <a:ext cx="3102186" cy="1320800"/>
          </a:xfrm>
        </p:spPr>
        <p:txBody>
          <a:bodyPr/>
          <a:lstStyle/>
          <a:p>
            <a:r>
              <a:rPr lang="zh-CN" altLang="en-US" dirty="0"/>
              <a:t>项目整体介绍</a:t>
            </a:r>
          </a:p>
        </p:txBody>
      </p:sp>
      <p:sp>
        <p:nvSpPr>
          <p:cNvPr id="3" name="标题 1">
            <a:extLst>
              <a:ext uri="{FF2B5EF4-FFF2-40B4-BE49-F238E27FC236}">
                <a16:creationId xmlns:a16="http://schemas.microsoft.com/office/drawing/2014/main" id="{71E99C28-1D74-47C5-AD36-34515E874E21}"/>
              </a:ext>
            </a:extLst>
          </p:cNvPr>
          <p:cNvSpPr txBox="1">
            <a:spLocks/>
          </p:cNvSpPr>
          <p:nvPr/>
        </p:nvSpPr>
        <p:spPr>
          <a:xfrm>
            <a:off x="4145280" y="2250440"/>
            <a:ext cx="3342640" cy="5638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6000" dirty="0"/>
              <a:t>第一部分</a:t>
            </a:r>
          </a:p>
        </p:txBody>
      </p:sp>
    </p:spTree>
    <p:extLst>
      <p:ext uri="{BB962C8B-B14F-4D97-AF65-F5344CB8AC3E}">
        <p14:creationId xmlns:p14="http://schemas.microsoft.com/office/powerpoint/2010/main" val="36730397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框 1">
            <a:extLst>
              <a:ext uri="{FF2B5EF4-FFF2-40B4-BE49-F238E27FC236}">
                <a16:creationId xmlns:a16="http://schemas.microsoft.com/office/drawing/2014/main" id="{815CB4F9-92B0-4521-8F78-BBDED28586B4}"/>
              </a:ext>
            </a:extLst>
          </p:cNvPr>
          <p:cNvSpPr txBox="1">
            <a:spLocks noChangeArrowheads="1"/>
          </p:cNvSpPr>
          <p:nvPr/>
        </p:nvSpPr>
        <p:spPr bwMode="auto">
          <a:xfrm>
            <a:off x="4224339" y="260351"/>
            <a:ext cx="4357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t>成功归还</a:t>
            </a:r>
            <a:r>
              <a:rPr lang="en-US" altLang="zh-CN" sz="4000"/>
              <a:t>-</a:t>
            </a:r>
            <a:r>
              <a:rPr lang="zh-CN" altLang="en-US" sz="4000"/>
              <a:t>效果图</a:t>
            </a:r>
          </a:p>
        </p:txBody>
      </p:sp>
      <p:pic>
        <p:nvPicPr>
          <p:cNvPr id="34818" name="图片 1">
            <a:extLst>
              <a:ext uri="{FF2B5EF4-FFF2-40B4-BE49-F238E27FC236}">
                <a16:creationId xmlns:a16="http://schemas.microsoft.com/office/drawing/2014/main" id="{A41528D9-64A5-40C8-B3FB-4CA766BD8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9" y="1701800"/>
            <a:ext cx="8986837"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文本框 2">
            <a:extLst>
              <a:ext uri="{FF2B5EF4-FFF2-40B4-BE49-F238E27FC236}">
                <a16:creationId xmlns:a16="http://schemas.microsoft.com/office/drawing/2014/main" id="{655DFAB2-F9EE-4B58-9A22-683E2DE4F622}"/>
              </a:ext>
            </a:extLst>
          </p:cNvPr>
          <p:cNvSpPr txBox="1">
            <a:spLocks noChangeArrowheads="1"/>
          </p:cNvSpPr>
          <p:nvPr/>
        </p:nvSpPr>
        <p:spPr bwMode="auto">
          <a:xfrm>
            <a:off x="4727575" y="968375"/>
            <a:ext cx="3168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归还书索号为</a:t>
            </a:r>
            <a:r>
              <a:rPr lang="en-US" altLang="zh-CN"/>
              <a:t>1111</a:t>
            </a:r>
            <a:r>
              <a:rPr lang="zh-CN" altLang="en-US"/>
              <a:t>的图书</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F5B39B2-3EF0-41EB-9E77-734BA88A57F0}"/>
              </a:ext>
            </a:extLst>
          </p:cNvPr>
          <p:cNvGrpSpPr/>
          <p:nvPr userDrawn="1">
            <p:custDataLst>
              <p:tags r:id="rId2"/>
            </p:custDataLst>
          </p:nvPr>
        </p:nvGrpSpPr>
        <p:grpSpPr>
          <a:xfrm>
            <a:off x="10006966" y="496805"/>
            <a:ext cx="391001" cy="321469"/>
            <a:chOff x="383382" y="4958557"/>
            <a:chExt cx="521493" cy="428627"/>
          </a:xfrm>
        </p:grpSpPr>
        <p:sp>
          <p:nvSpPr>
            <p:cNvPr id="15" name="直接连接符 14">
              <a:extLst>
                <a:ext uri="{FF2B5EF4-FFF2-40B4-BE49-F238E27FC236}">
                  <a16:creationId xmlns:a16="http://schemas.microsoft.com/office/drawing/2014/main" id="{B02A92A0-332C-4FCC-B28C-810B4D383F50}"/>
                </a:ext>
              </a:extLst>
            </p:cNvPr>
            <p:cNvSpPr/>
            <p:nvPr userDrawn="1"/>
          </p:nvSpPr>
          <p:spPr>
            <a:xfrm>
              <a:off x="383382" y="4958557"/>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6" name="直接连接符 15">
              <a:extLst>
                <a:ext uri="{FF2B5EF4-FFF2-40B4-BE49-F238E27FC236}">
                  <a16:creationId xmlns:a16="http://schemas.microsoft.com/office/drawing/2014/main" id="{AF7683DF-4865-44AB-B642-6FAA8C1BCCE8}"/>
                </a:ext>
              </a:extLst>
            </p:cNvPr>
            <p:cNvSpPr/>
            <p:nvPr userDrawn="1"/>
          </p:nvSpPr>
          <p:spPr>
            <a:xfrm>
              <a:off x="383382" y="5172871"/>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sp>
          <p:nvSpPr>
            <p:cNvPr id="17" name="直接连接符 16">
              <a:extLst>
                <a:ext uri="{FF2B5EF4-FFF2-40B4-BE49-F238E27FC236}">
                  <a16:creationId xmlns:a16="http://schemas.microsoft.com/office/drawing/2014/main" id="{F70BB41B-AC8A-4B7C-8290-F0294709F7AE}"/>
                </a:ext>
              </a:extLst>
            </p:cNvPr>
            <p:cNvSpPr/>
            <p:nvPr userDrawn="1"/>
          </p:nvSpPr>
          <p:spPr>
            <a:xfrm>
              <a:off x="383382" y="5387184"/>
              <a:ext cx="521493" cy="0"/>
            </a:xfrm>
            <a:prstGeom prst="line">
              <a:avLst/>
            </a:prstGeom>
            <a:ln w="63500">
              <a:gradFill>
                <a:gsLst>
                  <a:gs pos="0">
                    <a:srgbClr val="F3DFD0">
                      <a:lumMod val="40000"/>
                      <a:lumOff val="60000"/>
                    </a:srgbClr>
                  </a:gs>
                  <a:gs pos="57000">
                    <a:srgbClr val="E2B08A"/>
                  </a:gs>
                </a:gsLst>
                <a:lin ang="0" scaled="0"/>
              </a:gradFill>
            </a:ln>
          </p:spPr>
          <p:style>
            <a:lnRef idx="1">
              <a:schemeClr val="accent1"/>
            </a:lnRef>
            <a:fillRef idx="0">
              <a:schemeClr val="accent1"/>
            </a:fillRef>
            <a:effectRef idx="0">
              <a:schemeClr val="accent1"/>
            </a:effectRef>
            <a:fontRef idx="minor">
              <a:schemeClr val="tx1"/>
            </a:fontRef>
          </p:style>
        </p:sp>
      </p:grpSp>
      <p:sp>
        <p:nvSpPr>
          <p:cNvPr id="18" name="任意多边形: 形状 17">
            <a:extLst>
              <a:ext uri="{FF2B5EF4-FFF2-40B4-BE49-F238E27FC236}">
                <a16:creationId xmlns:a16="http://schemas.microsoft.com/office/drawing/2014/main" id="{C13BE731-8B10-45EC-AC9E-52395EC023B4}"/>
              </a:ext>
            </a:extLst>
          </p:cNvPr>
          <p:cNvSpPr/>
          <p:nvPr userDrawn="1">
            <p:custDataLst>
              <p:tags r:id="rId3"/>
            </p:custDataLst>
          </p:nvPr>
        </p:nvSpPr>
        <p:spPr>
          <a:xfrm rot="10800000">
            <a:off x="1641476" y="6153150"/>
            <a:ext cx="1084263" cy="704850"/>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35844" name="标题 1">
            <a:extLst>
              <a:ext uri="{FF2B5EF4-FFF2-40B4-BE49-F238E27FC236}">
                <a16:creationId xmlns:a16="http://schemas.microsoft.com/office/drawing/2014/main" id="{06151137-177D-45AC-BD21-4E6C89B629F6}"/>
              </a:ext>
            </a:extLst>
          </p:cNvPr>
          <p:cNvSpPr>
            <a:spLocks noGrp="1" noChangeArrowheads="1"/>
          </p:cNvSpPr>
          <p:nvPr>
            <p:ph type="title" idx="4294967295"/>
          </p:nvPr>
        </p:nvSpPr>
        <p:spPr>
          <a:xfrm>
            <a:off x="1981200" y="274638"/>
            <a:ext cx="8229600" cy="1143000"/>
          </a:xfrm>
        </p:spPr>
        <p:txBody>
          <a:bodyPr anchor="ctr"/>
          <a:lstStyle/>
          <a:p>
            <a:pPr algn="ctr" defTabSz="914400"/>
            <a:r>
              <a:rPr lang="zh-CN" altLang="en-US" sz="4400">
                <a:solidFill>
                  <a:srgbClr val="926F04"/>
                </a:solidFill>
                <a:latin typeface="汉仪旗黑-85S" pitchFamily="18" charset="-122"/>
                <a:ea typeface="汉仪旗黑-85S" pitchFamily="18" charset="-122"/>
                <a:sym typeface="微软雅黑" panose="020B0503020204020204" pitchFamily="34" charset="-122"/>
              </a:rPr>
              <a:t>修改密码-核心代码</a:t>
            </a:r>
          </a:p>
        </p:txBody>
      </p:sp>
      <p:sp>
        <p:nvSpPr>
          <p:cNvPr id="3" name="内容占位符 2">
            <a:extLst>
              <a:ext uri="{FF2B5EF4-FFF2-40B4-BE49-F238E27FC236}">
                <a16:creationId xmlns:a16="http://schemas.microsoft.com/office/drawing/2014/main" id="{A5130D6E-952D-4A8C-B866-6C8C2C2F685F}"/>
              </a:ext>
            </a:extLst>
          </p:cNvPr>
          <p:cNvSpPr>
            <a:spLocks noGrp="1"/>
          </p:cNvSpPr>
          <p:nvPr>
            <p:ph idx="4294967295"/>
            <p:custDataLst>
              <p:tags r:id="rId4"/>
            </p:custDataLst>
          </p:nvPr>
        </p:nvSpPr>
        <p:spPr>
          <a:xfrm>
            <a:off x="1981200" y="1600200"/>
            <a:ext cx="8229600" cy="5270500"/>
          </a:xfrm>
        </p:spPr>
        <p:txBody>
          <a:bodyPr>
            <a:noAutofit/>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buFontTx/>
              <a:buChar char="•"/>
            </a:pPr>
            <a:r>
              <a:rPr lang="zh-CN" altLang="en-US" sz="2800" noProof="1">
                <a:solidFill>
                  <a:schemeClr val="dk1"/>
                </a:solidFill>
                <a:cs typeface="微软雅黑" panose="020B0503020204020204" charset="-122"/>
                <a:sym typeface="+mn-ea"/>
              </a:rPr>
              <a:t>调用后端修改密码接口{</a:t>
            </a:r>
          </a:p>
          <a:p>
            <a:pPr>
              <a:buFontTx/>
              <a:buChar char="•"/>
            </a:pPr>
            <a:r>
              <a:rPr lang="zh-CN" altLang="en-US" sz="2800" noProof="1">
                <a:solidFill>
                  <a:schemeClr val="dk1"/>
                </a:solidFill>
                <a:cs typeface="微软雅黑" panose="020B0503020204020204" charset="-122"/>
                <a:sym typeface="+mn-ea"/>
              </a:rPr>
              <a:t>     if (旧密码输入错误) { </a:t>
            </a:r>
          </a:p>
          <a:p>
            <a:pPr>
              <a:buFontTx/>
              <a:buChar char="•"/>
            </a:pPr>
            <a:r>
              <a:rPr lang="zh-CN" altLang="en-US" sz="2800" noProof="1">
                <a:solidFill>
                  <a:schemeClr val="dk1"/>
                </a:solidFill>
                <a:cs typeface="微软雅黑" panose="020B0503020204020204" charset="-122"/>
                <a:sym typeface="+mn-ea"/>
              </a:rPr>
              <a:t>        提示'旧密码输入错误'</a:t>
            </a:r>
          </a:p>
          <a:p>
            <a:pPr>
              <a:buFontTx/>
              <a:buChar char="•"/>
            </a:pPr>
            <a:r>
              <a:rPr lang="zh-CN" altLang="en-US" sz="2800" noProof="1">
                <a:solidFill>
                  <a:schemeClr val="dk1"/>
                </a:solidFill>
                <a:cs typeface="微软雅黑" panose="020B0503020204020204" charset="-122"/>
                <a:sym typeface="+mn-ea"/>
              </a:rPr>
              <a:t>     } else { </a:t>
            </a:r>
          </a:p>
          <a:p>
            <a:pPr>
              <a:buFontTx/>
              <a:buChar char="•"/>
            </a:pPr>
            <a:r>
              <a:rPr lang="zh-CN" altLang="en-US" sz="2800" noProof="1">
                <a:solidFill>
                  <a:schemeClr val="dk1"/>
                </a:solidFill>
                <a:cs typeface="微软雅黑" panose="020B0503020204020204" charset="-122"/>
                <a:sym typeface="+mn-ea"/>
              </a:rPr>
              <a:t>      提示'修改成功'</a:t>
            </a:r>
          </a:p>
          <a:p>
            <a:pPr marL="914400" lvl="2" indent="0">
              <a:buNone/>
            </a:pPr>
            <a:r>
              <a:rPr lang="en-US" altLang="zh-CN" sz="2100" noProof="1">
                <a:solidFill>
                  <a:schemeClr val="dk1"/>
                </a:solidFill>
                <a:cs typeface="微软雅黑" panose="020B0503020204020204" charset="-122"/>
                <a:sym typeface="+mn-ea"/>
              </a:rPr>
              <a:t>  </a:t>
            </a:r>
            <a:r>
              <a:rPr lang="zh-CN" altLang="en-US" sz="2800" noProof="1">
                <a:solidFill>
                  <a:schemeClr val="dk1"/>
                </a:solidFill>
                <a:cs typeface="微软雅黑" panose="020B0503020204020204" charset="-122"/>
                <a:sym typeface="+mn-ea"/>
              </a:rPr>
              <a:t>退出登录</a:t>
            </a:r>
          </a:p>
          <a:p>
            <a:pPr marL="457200" lvl="1">
              <a:buNone/>
            </a:pPr>
            <a:r>
              <a:rPr lang="en-US" altLang="zh-CN" sz="2450" noProof="1">
                <a:solidFill>
                  <a:schemeClr val="dk1"/>
                </a:solidFill>
                <a:cs typeface="微软雅黑" panose="020B0503020204020204" charset="-122"/>
                <a:sym typeface="+mn-ea"/>
              </a:rPr>
              <a:t>     this.$router.replace({path: '/login'})</a:t>
            </a:r>
          </a:p>
          <a:p>
            <a:pPr>
              <a:buFontTx/>
              <a:buChar char="•"/>
            </a:pPr>
            <a:r>
              <a:rPr lang="zh-CN" altLang="en-US" sz="2800" noProof="1">
                <a:solidFill>
                  <a:schemeClr val="dk1"/>
                </a:solidFill>
                <a:cs typeface="微软雅黑" panose="020B0503020204020204" charset="-122"/>
                <a:sym typeface="+mn-ea"/>
              </a:rPr>
              <a:t>     }</a:t>
            </a:r>
          </a:p>
          <a:p>
            <a:pPr>
              <a:buFontTx/>
              <a:buChar char="•"/>
            </a:pPr>
            <a:r>
              <a:rPr lang="zh-CN" altLang="en-US" sz="2800" noProof="1">
                <a:solidFill>
                  <a:schemeClr val="dk1"/>
                </a:solidFill>
                <a:cs typeface="微软雅黑" panose="020B0503020204020204" charset="-122"/>
                <a:sym typeface="+mn-ea"/>
              </a:rPr>
              <a:t> }</a:t>
            </a:r>
          </a:p>
        </p:txBody>
      </p:sp>
      <p:sp>
        <p:nvSpPr>
          <p:cNvPr id="4" name="文本框 3">
            <a:extLst>
              <a:ext uri="{FF2B5EF4-FFF2-40B4-BE49-F238E27FC236}">
                <a16:creationId xmlns:a16="http://schemas.microsoft.com/office/drawing/2014/main" id="{C7DB916F-495F-4F5E-9995-861FEB35B977}"/>
              </a:ext>
            </a:extLst>
          </p:cNvPr>
          <p:cNvSpPr txBox="1">
            <a:spLocks noChangeArrowheads="1"/>
          </p:cNvSpPr>
          <p:nvPr/>
        </p:nvSpPr>
        <p:spPr bwMode="auto">
          <a:xfrm>
            <a:off x="3432175" y="5156200"/>
            <a:ext cx="2319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跳转至登录界面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图片 1">
            <a:extLst>
              <a:ext uri="{FF2B5EF4-FFF2-40B4-BE49-F238E27FC236}">
                <a16:creationId xmlns:a16="http://schemas.microsoft.com/office/drawing/2014/main" id="{CBB9EB7F-E148-44EE-8B86-1F95357AA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1628776"/>
            <a:ext cx="8967788"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文本框 1">
            <a:extLst>
              <a:ext uri="{FF2B5EF4-FFF2-40B4-BE49-F238E27FC236}">
                <a16:creationId xmlns:a16="http://schemas.microsoft.com/office/drawing/2014/main" id="{C5E50105-BA97-4E82-9FA3-879E5B58E85A}"/>
              </a:ext>
            </a:extLst>
          </p:cNvPr>
          <p:cNvSpPr txBox="1">
            <a:spLocks noChangeArrowheads="1"/>
          </p:cNvSpPr>
          <p:nvPr/>
        </p:nvSpPr>
        <p:spPr bwMode="auto">
          <a:xfrm>
            <a:off x="3679825" y="238126"/>
            <a:ext cx="508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t>成功修改密码</a:t>
            </a:r>
            <a:r>
              <a:rPr lang="en-US" altLang="zh-CN" sz="4000"/>
              <a:t>-</a:t>
            </a:r>
            <a:r>
              <a:rPr lang="zh-CN" altLang="en-US" sz="4000"/>
              <a:t>效果图</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文本框 1">
            <a:extLst>
              <a:ext uri="{FF2B5EF4-FFF2-40B4-BE49-F238E27FC236}">
                <a16:creationId xmlns:a16="http://schemas.microsoft.com/office/drawing/2014/main" id="{A0B765ED-13E3-4991-92CF-9D0A37661673}"/>
              </a:ext>
            </a:extLst>
          </p:cNvPr>
          <p:cNvSpPr txBox="1">
            <a:spLocks noChangeArrowheads="1"/>
          </p:cNvSpPr>
          <p:nvPr/>
        </p:nvSpPr>
        <p:spPr bwMode="auto">
          <a:xfrm>
            <a:off x="3679825" y="238126"/>
            <a:ext cx="508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t>成功修改密码</a:t>
            </a:r>
            <a:r>
              <a:rPr lang="en-US" altLang="zh-CN" sz="4000"/>
              <a:t>-</a:t>
            </a:r>
            <a:r>
              <a:rPr lang="zh-CN" altLang="en-US" sz="4000"/>
              <a:t>效果图</a:t>
            </a:r>
          </a:p>
        </p:txBody>
      </p:sp>
      <p:pic>
        <p:nvPicPr>
          <p:cNvPr id="37890" name="图片 2">
            <a:extLst>
              <a:ext uri="{FF2B5EF4-FFF2-40B4-BE49-F238E27FC236}">
                <a16:creationId xmlns:a16="http://schemas.microsoft.com/office/drawing/2014/main" id="{02813B9B-430A-4041-9060-743C66E17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975" y="1628776"/>
            <a:ext cx="903605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3">
            <a:extLst>
              <a:ext uri="{FF2B5EF4-FFF2-40B4-BE49-F238E27FC236}">
                <a16:creationId xmlns:a16="http://schemas.microsoft.com/office/drawing/2014/main" id="{5B03317D-F55C-41FE-99AA-1FA104B4A440}"/>
              </a:ext>
            </a:extLst>
          </p:cNvPr>
          <p:cNvSpPr>
            <a:spLocks noGrp="1" noChangeArrowheads="1"/>
          </p:cNvSpPr>
          <p:nvPr>
            <p:ph type="title"/>
          </p:nvPr>
        </p:nvSpPr>
        <p:spPr>
          <a:xfrm>
            <a:off x="1978025" y="669925"/>
            <a:ext cx="8231188" cy="565150"/>
          </a:xfrm>
        </p:spPr>
        <p:txBody>
          <a:bodyPr/>
          <a:lstStyle/>
          <a:p>
            <a:r>
              <a:rPr lang="zh-CN" altLang="en-US">
                <a:latin typeface="微软雅黑" panose="020B0503020204020204" pitchFamily="34" charset="-122"/>
                <a:ea typeface="微软雅黑" panose="020B0503020204020204" pitchFamily="34" charset="-122"/>
              </a:rPr>
              <a:t>未登录操作，跳转至登录界面</a:t>
            </a:r>
          </a:p>
        </p:txBody>
      </p:sp>
      <p:sp>
        <p:nvSpPr>
          <p:cNvPr id="38914" name="内容占位符 4">
            <a:extLst>
              <a:ext uri="{FF2B5EF4-FFF2-40B4-BE49-F238E27FC236}">
                <a16:creationId xmlns:a16="http://schemas.microsoft.com/office/drawing/2014/main" id="{4732D541-7785-41C1-9104-A9587A36921F}"/>
              </a:ext>
            </a:extLst>
          </p:cNvPr>
          <p:cNvSpPr>
            <a:spLocks noGrp="1" noChangeArrowheads="1"/>
          </p:cNvSpPr>
          <p:nvPr>
            <p:ph sz="quarter" idx="13"/>
          </p:nvPr>
        </p:nvSpPr>
        <p:spPr>
          <a:xfrm>
            <a:off x="1978025" y="1681164"/>
            <a:ext cx="8242300" cy="4670425"/>
          </a:xfrm>
        </p:spPr>
        <p:txBody>
          <a:bodyPr/>
          <a:lstStyle/>
          <a:p>
            <a:r>
              <a:rPr lang="zh-CN" altLang="en-US">
                <a:latin typeface="微软雅黑" panose="020B0503020204020204" pitchFamily="34" charset="-122"/>
                <a:ea typeface="微软雅黑" panose="020B0503020204020204" pitchFamily="34" charset="-122"/>
              </a:rPr>
              <a:t>核心代码：</a:t>
            </a:r>
          </a:p>
          <a:p>
            <a:r>
              <a:rPr lang="zh-CN" altLang="en-US">
                <a:latin typeface="微软雅黑" panose="020B0503020204020204" pitchFamily="34" charset="-122"/>
                <a:ea typeface="微软雅黑" panose="020B0503020204020204" pitchFamily="34" charset="-122"/>
              </a:rPr>
              <a:t>if (sessionStorage.getItem('userName') === null) { // 没有登录，用户名不存在</a:t>
            </a:r>
          </a:p>
          <a:p>
            <a:r>
              <a:rPr lang="zh-CN" altLang="en-US">
                <a:latin typeface="微软雅黑" panose="020B0503020204020204" pitchFamily="34" charset="-122"/>
                <a:ea typeface="微软雅黑" panose="020B0503020204020204" pitchFamily="34" charset="-122"/>
              </a:rPr>
              <a:t>        const h = this.$createElement</a:t>
            </a:r>
          </a:p>
          <a:p>
            <a:r>
              <a:rPr lang="zh-CN" altLang="en-US">
                <a:latin typeface="微软雅黑" panose="020B0503020204020204" pitchFamily="34" charset="-122"/>
                <a:ea typeface="微软雅黑" panose="020B0503020204020204" pitchFamily="34" charset="-122"/>
              </a:rPr>
              <a:t>        this.$notify({</a:t>
            </a:r>
          </a:p>
          <a:p>
            <a:r>
              <a:rPr lang="zh-CN" altLang="en-US">
                <a:latin typeface="微软雅黑" panose="020B0503020204020204" pitchFamily="34" charset="-122"/>
                <a:ea typeface="微软雅黑" panose="020B0503020204020204" pitchFamily="34" charset="-122"/>
              </a:rPr>
              <a:t>          title: '',</a:t>
            </a:r>
          </a:p>
          <a:p>
            <a:r>
              <a:rPr lang="zh-CN" altLang="en-US">
                <a:latin typeface="微软雅黑" panose="020B0503020204020204" pitchFamily="34" charset="-122"/>
                <a:ea typeface="微软雅黑" panose="020B0503020204020204" pitchFamily="34" charset="-122"/>
              </a:rPr>
              <a:t>          message: h('i', { style: 'color: teal' }, '请重新登录')</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提示</a:t>
            </a:r>
          </a:p>
          <a:p>
            <a:r>
              <a:rPr lang="zh-CN" altLang="en-US">
                <a:latin typeface="微软雅黑" panose="020B0503020204020204" pitchFamily="34" charset="-122"/>
                <a:ea typeface="微软雅黑" panose="020B0503020204020204" pitchFamily="34" charset="-122"/>
              </a:rPr>
              <a:t>        })</a:t>
            </a:r>
          </a:p>
          <a:p>
            <a:r>
              <a:rPr lang="zh-CN" altLang="en-US">
                <a:latin typeface="微软雅黑" panose="020B0503020204020204" pitchFamily="34" charset="-122"/>
                <a:ea typeface="微软雅黑" panose="020B0503020204020204" pitchFamily="34" charset="-122"/>
              </a:rPr>
              <a:t>        this.$router.replace({path: '/login'})</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跳转到登录页面</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图片 1">
            <a:extLst>
              <a:ext uri="{FF2B5EF4-FFF2-40B4-BE49-F238E27FC236}">
                <a16:creationId xmlns:a16="http://schemas.microsoft.com/office/drawing/2014/main" id="{30B824A1-EAB4-4579-BF2B-EFA073A60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701801"/>
            <a:ext cx="9072563"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文本框 2">
            <a:extLst>
              <a:ext uri="{FF2B5EF4-FFF2-40B4-BE49-F238E27FC236}">
                <a16:creationId xmlns:a16="http://schemas.microsoft.com/office/drawing/2014/main" id="{EE3DDD30-6B88-480A-8F7D-5D632357D300}"/>
              </a:ext>
            </a:extLst>
          </p:cNvPr>
          <p:cNvSpPr txBox="1">
            <a:spLocks noChangeArrowheads="1"/>
          </p:cNvSpPr>
          <p:nvPr/>
        </p:nvSpPr>
        <p:spPr bwMode="auto">
          <a:xfrm>
            <a:off x="2359025" y="333375"/>
            <a:ext cx="72199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latin typeface="微软雅黑" panose="020B0503020204020204" pitchFamily="34" charset="-122"/>
                <a:ea typeface="微软雅黑" panose="020B0503020204020204" pitchFamily="34" charset="-122"/>
              </a:rPr>
              <a:t>未登录操作，跳转至登录界面</a:t>
            </a:r>
            <a:endParaRPr lang="zh-CN" altLang="en-US" sz="400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89C9D-8D8C-4D42-AD35-1D392206A701}"/>
              </a:ext>
            </a:extLst>
          </p:cNvPr>
          <p:cNvSpPr>
            <a:spLocks noGrp="1"/>
          </p:cNvSpPr>
          <p:nvPr>
            <p:ph type="ctrTitle" hasCustomPrompt="1"/>
          </p:nvPr>
        </p:nvSpPr>
        <p:spPr>
          <a:xfrm>
            <a:off x="2684463" y="2151063"/>
            <a:ext cx="6858000" cy="1441450"/>
          </a:xfrm>
        </p:spPr>
        <p:txBody>
          <a:bodyPr/>
          <a:lstStyle/>
          <a:p>
            <a:pPr fontAlgn="auto"/>
            <a:endParaRPr lang="zh-CN" altLang="en-US" noProof="1"/>
          </a:p>
        </p:txBody>
      </p:sp>
      <p:sp>
        <p:nvSpPr>
          <p:cNvPr id="3" name="副标题 2">
            <a:extLst>
              <a:ext uri="{FF2B5EF4-FFF2-40B4-BE49-F238E27FC236}">
                <a16:creationId xmlns:a16="http://schemas.microsoft.com/office/drawing/2014/main" id="{ACFF475F-2F42-4BA0-911A-11A3A79193F5}"/>
              </a:ext>
            </a:extLst>
          </p:cNvPr>
          <p:cNvSpPr>
            <a:spLocks noGrp="1"/>
          </p:cNvSpPr>
          <p:nvPr>
            <p:ph type="subTitle" idx="1" hasCustomPrompt="1"/>
          </p:nvPr>
        </p:nvSpPr>
        <p:spPr>
          <a:xfrm>
            <a:off x="2667000" y="3671888"/>
            <a:ext cx="6858000" cy="520700"/>
          </a:xfrm>
        </p:spPr>
        <p:txBody>
          <a:bodyPr/>
          <a:lstStyle/>
          <a:p>
            <a:endParaRPr lang="zh-CN" altLang="en-US" noProof="1"/>
          </a:p>
        </p:txBody>
      </p:sp>
      <p:sp>
        <p:nvSpPr>
          <p:cNvPr id="40963" name="文本框 2">
            <a:extLst>
              <a:ext uri="{FF2B5EF4-FFF2-40B4-BE49-F238E27FC236}">
                <a16:creationId xmlns:a16="http://schemas.microsoft.com/office/drawing/2014/main" id="{06E91AB1-71F5-471C-906A-A453A5EAD4CD}"/>
              </a:ext>
            </a:extLst>
          </p:cNvPr>
          <p:cNvSpPr txBox="1">
            <a:spLocks noChangeArrowheads="1"/>
          </p:cNvSpPr>
          <p:nvPr/>
        </p:nvSpPr>
        <p:spPr bwMode="auto">
          <a:xfrm>
            <a:off x="4006851" y="2420938"/>
            <a:ext cx="3865563"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7200"/>
              <a:t>谢谢观看</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629C4-56E7-4AAF-A0FD-D3B5D9BE7392}"/>
              </a:ext>
            </a:extLst>
          </p:cNvPr>
          <p:cNvSpPr>
            <a:spLocks noGrp="1"/>
          </p:cNvSpPr>
          <p:nvPr>
            <p:ph type="title"/>
          </p:nvPr>
        </p:nvSpPr>
        <p:spPr>
          <a:xfrm>
            <a:off x="4265507" y="4043681"/>
            <a:ext cx="3102186" cy="1320800"/>
          </a:xfrm>
        </p:spPr>
        <p:txBody>
          <a:bodyPr/>
          <a:lstStyle/>
          <a:p>
            <a:r>
              <a:rPr lang="zh-CN" altLang="en-US" dirty="0"/>
              <a:t>覃宏铭答辩</a:t>
            </a:r>
          </a:p>
        </p:txBody>
      </p:sp>
      <p:sp>
        <p:nvSpPr>
          <p:cNvPr id="3" name="标题 1">
            <a:extLst>
              <a:ext uri="{FF2B5EF4-FFF2-40B4-BE49-F238E27FC236}">
                <a16:creationId xmlns:a16="http://schemas.microsoft.com/office/drawing/2014/main" id="{71E99C28-1D74-47C5-AD36-34515E874E21}"/>
              </a:ext>
            </a:extLst>
          </p:cNvPr>
          <p:cNvSpPr txBox="1">
            <a:spLocks/>
          </p:cNvSpPr>
          <p:nvPr/>
        </p:nvSpPr>
        <p:spPr>
          <a:xfrm>
            <a:off x="4145280" y="2250440"/>
            <a:ext cx="3342640" cy="5638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6000" dirty="0"/>
              <a:t>第四部分</a:t>
            </a:r>
          </a:p>
        </p:txBody>
      </p:sp>
    </p:spTree>
    <p:extLst>
      <p:ext uri="{BB962C8B-B14F-4D97-AF65-F5344CB8AC3E}">
        <p14:creationId xmlns:p14="http://schemas.microsoft.com/office/powerpoint/2010/main" val="24277136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3073">
            <a:extLst>
              <a:ext uri="{FF2B5EF4-FFF2-40B4-BE49-F238E27FC236}">
                <a16:creationId xmlns:a16="http://schemas.microsoft.com/office/drawing/2014/main" id="{E4586D62-BAC1-4531-B57B-97B33821C6D3}"/>
              </a:ext>
            </a:extLst>
          </p:cNvPr>
          <p:cNvSpPr>
            <a:spLocks noGrp="1" noChangeArrowheads="1"/>
          </p:cNvSpPr>
          <p:nvPr>
            <p:ph type="ctrTitle"/>
          </p:nvPr>
        </p:nvSpPr>
        <p:spPr>
          <a:xfrm>
            <a:off x="2209800" y="2130426"/>
            <a:ext cx="7772400" cy="1470025"/>
          </a:xfrm>
        </p:spPr>
        <p:txBody>
          <a:bodyPr anchor="ctr"/>
          <a:lstStyle/>
          <a:p>
            <a:r>
              <a:rPr lang="en-US" altLang="zh-CN" sz="4400"/>
              <a:t>Web</a:t>
            </a:r>
            <a:r>
              <a:rPr lang="zh-CN" altLang="en-US" sz="4400"/>
              <a:t>后台</a:t>
            </a:r>
          </a:p>
        </p:txBody>
      </p:sp>
      <p:sp>
        <p:nvSpPr>
          <p:cNvPr id="4098" name="副标题 3074">
            <a:extLst>
              <a:ext uri="{FF2B5EF4-FFF2-40B4-BE49-F238E27FC236}">
                <a16:creationId xmlns:a16="http://schemas.microsoft.com/office/drawing/2014/main" id="{369D5737-0444-4468-95CB-6156134BB0D6}"/>
              </a:ext>
            </a:extLst>
          </p:cNvPr>
          <p:cNvSpPr>
            <a:spLocks noGrp="1" noChangeArrowheads="1"/>
          </p:cNvSpPr>
          <p:nvPr>
            <p:ph type="subTitle" idx="1"/>
          </p:nvPr>
        </p:nvSpPr>
        <p:spPr>
          <a:xfrm>
            <a:off x="2895600" y="3886200"/>
            <a:ext cx="6400800" cy="1752600"/>
          </a:xfrm>
        </p:spPr>
        <p:txBody>
          <a:bodyPr/>
          <a:lstStyle/>
          <a:p>
            <a:endParaRPr lang="zh-CN" altLang="en-US" sz="32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内容占位符 6" descr="未命名文件(1)">
            <a:extLst>
              <a:ext uri="{FF2B5EF4-FFF2-40B4-BE49-F238E27FC236}">
                <a16:creationId xmlns:a16="http://schemas.microsoft.com/office/drawing/2014/main" id="{84E9FE85-9D3C-408D-99B7-6620030FC5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03388" y="-26988"/>
            <a:ext cx="3262312" cy="6629401"/>
          </a:xfrm>
        </p:spPr>
      </p:pic>
      <p:sp>
        <p:nvSpPr>
          <p:cNvPr id="5122" name="文本框 7">
            <a:extLst>
              <a:ext uri="{FF2B5EF4-FFF2-40B4-BE49-F238E27FC236}">
                <a16:creationId xmlns:a16="http://schemas.microsoft.com/office/drawing/2014/main" id="{61F7E1C0-7AF1-4D0A-98F2-679104394F7E}"/>
              </a:ext>
            </a:extLst>
          </p:cNvPr>
          <p:cNvSpPr txBox="1">
            <a:spLocks noChangeArrowheads="1"/>
          </p:cNvSpPr>
          <p:nvPr/>
        </p:nvSpPr>
        <p:spPr bwMode="auto">
          <a:xfrm>
            <a:off x="5016501" y="549275"/>
            <a:ext cx="476091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t>Web</a:t>
            </a:r>
            <a:r>
              <a:rPr lang="zh-CN" altLang="en-US" sz="2400"/>
              <a:t>后台是一个基于</a:t>
            </a:r>
            <a:r>
              <a:rPr lang="en-US" altLang="zh-CN" sz="2400"/>
              <a:t>Springboot</a:t>
            </a:r>
            <a:r>
              <a:rPr lang="zh-CN" altLang="en-US" sz="2400"/>
              <a:t>和</a:t>
            </a:r>
            <a:r>
              <a:rPr lang="en-US" altLang="zh-CN" sz="2400"/>
              <a:t>Spring Security</a:t>
            </a:r>
            <a:r>
              <a:rPr lang="zh-CN" altLang="en-US" sz="2400"/>
              <a:t>实现的</a:t>
            </a:r>
            <a:r>
              <a:rPr lang="en-US" altLang="zh-CN" sz="2400"/>
              <a:t>web</a:t>
            </a:r>
            <a:r>
              <a:rPr lang="zh-CN" altLang="en-US" sz="2400"/>
              <a:t>服务器</a:t>
            </a:r>
          </a:p>
          <a:p>
            <a:r>
              <a:rPr lang="zh-CN" altLang="en-US" sz="2400"/>
              <a:t>主要功能是：</a:t>
            </a:r>
          </a:p>
          <a:p>
            <a:r>
              <a:rPr lang="en-US" altLang="zh-CN" sz="2400"/>
              <a:t>1. </a:t>
            </a:r>
            <a:r>
              <a:rPr lang="zh-CN" altLang="en-US" sz="2400"/>
              <a:t>通过</a:t>
            </a:r>
            <a:r>
              <a:rPr lang="en-US" altLang="zh-CN" sz="2400"/>
              <a:t>FISCO BCOS SDK</a:t>
            </a:r>
            <a:r>
              <a:rPr lang="zh-CN" altLang="en-US" sz="2400"/>
              <a:t>对FISCO BCOS区块链进行查询数据、调用合约、发起交易等合约操作</a:t>
            </a:r>
          </a:p>
          <a:p>
            <a:r>
              <a:rPr lang="en-US" altLang="zh-CN" sz="2400"/>
              <a:t>2. </a:t>
            </a:r>
            <a:r>
              <a:rPr lang="zh-CN" altLang="en-US" sz="2400"/>
              <a:t>把对FISCO BCOS区块链合约操作封装成</a:t>
            </a:r>
            <a:r>
              <a:rPr lang="en-US" altLang="zh-CN" sz="2400"/>
              <a:t>HTTP</a:t>
            </a:r>
            <a:r>
              <a:rPr lang="zh-CN" altLang="en-US" sz="2400"/>
              <a:t>网络服务提供给前端页面</a:t>
            </a:r>
          </a:p>
          <a:p>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75CAB-057A-4661-943A-840B5418B9E3}"/>
              </a:ext>
            </a:extLst>
          </p:cNvPr>
          <p:cNvSpPr>
            <a:spLocks noGrp="1"/>
          </p:cNvSpPr>
          <p:nvPr>
            <p:ph type="title"/>
          </p:nvPr>
        </p:nvSpPr>
        <p:spPr/>
        <p:txBody>
          <a:bodyPr/>
          <a:lstStyle/>
          <a:p>
            <a:r>
              <a:rPr lang="en-US" altLang="zh-CN" dirty="0"/>
              <a:t>1</a:t>
            </a:r>
            <a:r>
              <a:rPr lang="zh-CN" altLang="en-US" dirty="0"/>
              <a:t>、项目整体介绍</a:t>
            </a:r>
          </a:p>
        </p:txBody>
      </p:sp>
      <p:sp>
        <p:nvSpPr>
          <p:cNvPr id="3" name="内容占位符 2">
            <a:extLst>
              <a:ext uri="{FF2B5EF4-FFF2-40B4-BE49-F238E27FC236}">
                <a16:creationId xmlns:a16="http://schemas.microsoft.com/office/drawing/2014/main" id="{9A6FEB05-8851-4008-97F9-87F83EBA714D}"/>
              </a:ext>
            </a:extLst>
          </p:cNvPr>
          <p:cNvSpPr>
            <a:spLocks noGrp="1"/>
          </p:cNvSpPr>
          <p:nvPr>
            <p:ph idx="1"/>
          </p:nvPr>
        </p:nvSpPr>
        <p:spPr>
          <a:xfrm>
            <a:off x="677334" y="2160589"/>
            <a:ext cx="8596668" cy="460691"/>
          </a:xfrm>
        </p:spPr>
        <p:txBody>
          <a:bodyPr>
            <a:normAutofit fontScale="92500" lnSpcReduction="10000"/>
          </a:bodyPr>
          <a:lstStyle/>
          <a:p>
            <a:r>
              <a:rPr lang="zh-CN" altLang="en-US" sz="2800" dirty="0"/>
              <a:t>为什么选择图书馆图书借阅系统这个题目？</a:t>
            </a:r>
            <a:endParaRPr lang="en-US" altLang="zh-CN" sz="2800" dirty="0"/>
          </a:p>
          <a:p>
            <a:endParaRPr lang="zh-CN" altLang="en-US" dirty="0"/>
          </a:p>
        </p:txBody>
      </p:sp>
      <p:sp>
        <p:nvSpPr>
          <p:cNvPr id="4" name="文本框 3">
            <a:extLst>
              <a:ext uri="{FF2B5EF4-FFF2-40B4-BE49-F238E27FC236}">
                <a16:creationId xmlns:a16="http://schemas.microsoft.com/office/drawing/2014/main" id="{777C6C8A-6A45-40F5-BA99-5ECA9ADD77E7}"/>
              </a:ext>
            </a:extLst>
          </p:cNvPr>
          <p:cNvSpPr txBox="1"/>
          <p:nvPr/>
        </p:nvSpPr>
        <p:spPr>
          <a:xfrm>
            <a:off x="677334" y="3429000"/>
            <a:ext cx="8111066" cy="2246769"/>
          </a:xfrm>
          <a:prstGeom prst="rect">
            <a:avLst/>
          </a:prstGeom>
          <a:noFill/>
        </p:spPr>
        <p:txBody>
          <a:bodyPr wrap="square" rtlCol="0">
            <a:spAutoFit/>
          </a:bodyPr>
          <a:lstStyle/>
          <a:p>
            <a:r>
              <a:rPr lang="zh-CN" altLang="en-US" sz="2800" dirty="0"/>
              <a:t>从区块链的特性来考虑，区块链无法更改的特性可以让它更好的服务于某些需要溯源的场合。</a:t>
            </a:r>
            <a:endParaRPr lang="en-US" altLang="zh-CN" sz="2800" dirty="0"/>
          </a:p>
          <a:p>
            <a:r>
              <a:rPr lang="zh-CN" altLang="en-US" sz="2800" dirty="0"/>
              <a:t>图书馆偶尔会出现一些书籍破烂或丢失的现象，此时可以追溯一名责任人显得尤其重要，而区块链的无法更改的特性就可以很好的适用于这些场合。</a:t>
            </a:r>
          </a:p>
        </p:txBody>
      </p:sp>
    </p:spTree>
    <p:extLst>
      <p:ext uri="{BB962C8B-B14F-4D97-AF65-F5344CB8AC3E}">
        <p14:creationId xmlns:p14="http://schemas.microsoft.com/office/powerpoint/2010/main" val="1726144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内容占位符 6" descr="未命名文件(1)">
            <a:extLst>
              <a:ext uri="{FF2B5EF4-FFF2-40B4-BE49-F238E27FC236}">
                <a16:creationId xmlns:a16="http://schemas.microsoft.com/office/drawing/2014/main" id="{35972032-8D44-497B-8EA6-67F3D494F3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03388" y="-26988"/>
            <a:ext cx="3262312" cy="6629401"/>
          </a:xfrm>
        </p:spPr>
      </p:pic>
      <p:sp>
        <p:nvSpPr>
          <p:cNvPr id="6146" name="文本框 7">
            <a:extLst>
              <a:ext uri="{FF2B5EF4-FFF2-40B4-BE49-F238E27FC236}">
                <a16:creationId xmlns:a16="http://schemas.microsoft.com/office/drawing/2014/main" id="{5D9F6525-C790-499E-943B-4F043E5E3F7B}"/>
              </a:ext>
            </a:extLst>
          </p:cNvPr>
          <p:cNvSpPr txBox="1">
            <a:spLocks noChangeArrowheads="1"/>
          </p:cNvSpPr>
          <p:nvPr/>
        </p:nvSpPr>
        <p:spPr bwMode="auto">
          <a:xfrm>
            <a:off x="5016501" y="549275"/>
            <a:ext cx="476091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使用</a:t>
            </a:r>
            <a:r>
              <a:rPr lang="en-US" altLang="zh-CN" sz="2400"/>
              <a:t>Web</a:t>
            </a:r>
            <a:r>
              <a:rPr lang="zh-CN" altLang="en-US" sz="2400"/>
              <a:t>后台的好处是：</a:t>
            </a:r>
          </a:p>
          <a:p>
            <a:r>
              <a:rPr lang="en-US" altLang="zh-CN" sz="2400"/>
              <a:t>1. </a:t>
            </a:r>
            <a:r>
              <a:rPr lang="zh-CN" altLang="en-US" sz="2400"/>
              <a:t>实现前后端分离，增强系统的可维护性</a:t>
            </a:r>
          </a:p>
          <a:p>
            <a:r>
              <a:rPr lang="en-US" altLang="zh-CN" sz="2400"/>
              <a:t>2. </a:t>
            </a:r>
            <a:r>
              <a:rPr lang="zh-CN" altLang="en-US" sz="2400"/>
              <a:t>可以给不在区块链网络内的外网计算机提供服务。用户不需要在本地部署区块链节点就可以使用部署在区块链上的应用</a:t>
            </a:r>
          </a:p>
          <a:p>
            <a:r>
              <a:rPr lang="en-US" altLang="zh-CN" sz="2400"/>
              <a:t>3. </a:t>
            </a:r>
            <a:r>
              <a:rPr lang="zh-CN" altLang="en-US" sz="2400"/>
              <a:t>普通用户不直接接触区块链节点以及部署节点的主机，利于维护系统安全</a:t>
            </a:r>
          </a:p>
          <a:p>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a:extLst>
              <a:ext uri="{FF2B5EF4-FFF2-40B4-BE49-F238E27FC236}">
                <a16:creationId xmlns:a16="http://schemas.microsoft.com/office/drawing/2014/main" id="{537DC4D1-3934-4F5D-83F1-A8DDF74BA18B}"/>
              </a:ext>
            </a:extLst>
          </p:cNvPr>
          <p:cNvSpPr>
            <a:spLocks noGrp="1" noChangeArrowheads="1"/>
          </p:cNvSpPr>
          <p:nvPr>
            <p:ph type="title"/>
          </p:nvPr>
        </p:nvSpPr>
        <p:spPr>
          <a:xfrm>
            <a:off x="1981200" y="0"/>
            <a:ext cx="8229600" cy="1143000"/>
          </a:xfrm>
        </p:spPr>
        <p:txBody>
          <a:bodyPr/>
          <a:lstStyle/>
          <a:p>
            <a:pPr algn="l"/>
            <a:r>
              <a:rPr lang="en-US" altLang="zh-CN" sz="3200"/>
              <a:t>web</a:t>
            </a:r>
            <a:r>
              <a:rPr lang="zh-CN" altLang="en-US" sz="3200"/>
              <a:t>后台模块设计</a:t>
            </a:r>
          </a:p>
        </p:txBody>
      </p:sp>
      <p:pic>
        <p:nvPicPr>
          <p:cNvPr id="7170" name="图片 3" descr="未命名文件(2)">
            <a:extLst>
              <a:ext uri="{FF2B5EF4-FFF2-40B4-BE49-F238E27FC236}">
                <a16:creationId xmlns:a16="http://schemas.microsoft.com/office/drawing/2014/main" id="{510EF54F-CE7D-494B-B5D0-39F6CACE5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6" y="1052513"/>
            <a:ext cx="7319963" cy="48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a:extLst>
              <a:ext uri="{FF2B5EF4-FFF2-40B4-BE49-F238E27FC236}">
                <a16:creationId xmlns:a16="http://schemas.microsoft.com/office/drawing/2014/main" id="{61EDBA2B-3ECF-48F6-9804-0082276F9420}"/>
              </a:ext>
            </a:extLst>
          </p:cNvPr>
          <p:cNvSpPr>
            <a:spLocks noGrp="1" noChangeArrowheads="1"/>
          </p:cNvSpPr>
          <p:nvPr>
            <p:ph type="title"/>
          </p:nvPr>
        </p:nvSpPr>
        <p:spPr>
          <a:xfrm>
            <a:off x="1981200" y="-100013"/>
            <a:ext cx="8229600" cy="1143001"/>
          </a:xfrm>
        </p:spPr>
        <p:txBody>
          <a:bodyPr/>
          <a:lstStyle/>
          <a:p>
            <a:pPr algn="l"/>
            <a:r>
              <a:rPr lang="en-US" altLang="zh-CN" sz="3200"/>
              <a:t>web</a:t>
            </a:r>
            <a:r>
              <a:rPr lang="zh-CN" altLang="en-US" sz="3200"/>
              <a:t>后台模块设计</a:t>
            </a:r>
          </a:p>
        </p:txBody>
      </p:sp>
      <p:pic>
        <p:nvPicPr>
          <p:cNvPr id="8194" name="图片 7" descr="未命名文件(5)">
            <a:extLst>
              <a:ext uri="{FF2B5EF4-FFF2-40B4-BE49-F238E27FC236}">
                <a16:creationId xmlns:a16="http://schemas.microsoft.com/office/drawing/2014/main" id="{E296AD80-95B0-4933-BA72-826FA6290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620713"/>
            <a:ext cx="5862638" cy="600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8">
            <a:extLst>
              <a:ext uri="{FF2B5EF4-FFF2-40B4-BE49-F238E27FC236}">
                <a16:creationId xmlns:a16="http://schemas.microsoft.com/office/drawing/2014/main" id="{0F105FAF-0246-4818-AECC-EBC7C32BFAC2}"/>
              </a:ext>
            </a:extLst>
          </p:cNvPr>
          <p:cNvSpPr txBox="1">
            <a:spLocks noChangeArrowheads="1"/>
          </p:cNvSpPr>
          <p:nvPr/>
        </p:nvSpPr>
        <p:spPr bwMode="auto">
          <a:xfrm>
            <a:off x="7751763" y="1268413"/>
            <a:ext cx="26209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面向普通用户的服务和面向管理员的服务分离实现</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内容占位符 2">
            <a:extLst>
              <a:ext uri="{FF2B5EF4-FFF2-40B4-BE49-F238E27FC236}">
                <a16:creationId xmlns:a16="http://schemas.microsoft.com/office/drawing/2014/main" id="{5C6A4896-5754-4684-9BCD-21E20A20C7EB}"/>
              </a:ext>
            </a:extLst>
          </p:cNvPr>
          <p:cNvSpPr>
            <a:spLocks noGrp="1" noChangeArrowheads="1"/>
          </p:cNvSpPr>
          <p:nvPr>
            <p:ph idx="1"/>
          </p:nvPr>
        </p:nvSpPr>
        <p:spPr>
          <a:xfrm>
            <a:off x="1981200" y="258763"/>
            <a:ext cx="8229600" cy="5867400"/>
          </a:xfrm>
        </p:spPr>
        <p:txBody>
          <a:bodyPr/>
          <a:lstStyle/>
          <a:p>
            <a:pPr marL="0" indent="0">
              <a:buNone/>
            </a:pPr>
            <a:r>
              <a:rPr lang="zh-CN" altLang="en-US"/>
              <a:t>安全策略</a:t>
            </a:r>
          </a:p>
          <a:p>
            <a:pPr marL="0" indent="0">
              <a:buNone/>
            </a:pPr>
            <a:r>
              <a:rPr lang="en-US" altLang="zh-CN" sz="2400"/>
              <a:t>1.  </a:t>
            </a:r>
            <a:r>
              <a:rPr lang="zh-CN" altLang="en-US" sz="2400"/>
              <a:t>基于访问路径和</a:t>
            </a:r>
            <a:r>
              <a:rPr lang="en-US" altLang="zh-CN" sz="2400"/>
              <a:t>ip</a:t>
            </a:r>
            <a:r>
              <a:rPr lang="zh-CN" altLang="en-US" sz="2400"/>
              <a:t>白名单的角色权限管理</a:t>
            </a:r>
          </a:p>
          <a:p>
            <a:pPr marL="0" indent="0">
              <a:buNone/>
            </a:pPr>
            <a:endParaRPr lang="zh-CN" altLang="en-US" sz="2400"/>
          </a:p>
          <a:p>
            <a:pPr marL="0" indent="0">
              <a:buNone/>
            </a:pPr>
            <a:endParaRPr lang="zh-CN" altLang="en-US" sz="2400"/>
          </a:p>
        </p:txBody>
      </p:sp>
      <p:pic>
        <p:nvPicPr>
          <p:cNvPr id="9218" name="图片 3">
            <a:extLst>
              <a:ext uri="{FF2B5EF4-FFF2-40B4-BE49-F238E27FC236}">
                <a16:creationId xmlns:a16="http://schemas.microsoft.com/office/drawing/2014/main" id="{69AD71FB-BDA3-4E76-B378-817F66BB4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268413"/>
            <a:ext cx="406717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文本框 5">
            <a:extLst>
              <a:ext uri="{FF2B5EF4-FFF2-40B4-BE49-F238E27FC236}">
                <a16:creationId xmlns:a16="http://schemas.microsoft.com/office/drawing/2014/main" id="{87EA4DCB-29FE-41F4-B749-576B78CAD537}"/>
              </a:ext>
            </a:extLst>
          </p:cNvPr>
          <p:cNvSpPr txBox="1">
            <a:spLocks noChangeArrowheads="1"/>
          </p:cNvSpPr>
          <p:nvPr/>
        </p:nvSpPr>
        <p:spPr bwMode="auto">
          <a:xfrm>
            <a:off x="6240464" y="1412876"/>
            <a:ext cx="3138487"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普通用户通过</a:t>
            </a:r>
            <a:r>
              <a:rPr lang="en-US" altLang="zh-CN" sz="2400"/>
              <a:t>api/user/**</a:t>
            </a:r>
            <a:r>
              <a:rPr lang="zh-CN" altLang="en-US" sz="2400"/>
              <a:t>路径发送请求访问</a:t>
            </a:r>
            <a:r>
              <a:rPr lang="en-US" altLang="zh-CN" sz="2400"/>
              <a:t>web</a:t>
            </a:r>
            <a:r>
              <a:rPr lang="zh-CN" altLang="en-US" sz="2400"/>
              <a:t>服务器</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2">
            <a:extLst>
              <a:ext uri="{FF2B5EF4-FFF2-40B4-BE49-F238E27FC236}">
                <a16:creationId xmlns:a16="http://schemas.microsoft.com/office/drawing/2014/main" id="{F2253CEE-BE27-485D-9CD0-E6027A7AEAC8}"/>
              </a:ext>
            </a:extLst>
          </p:cNvPr>
          <p:cNvSpPr>
            <a:spLocks noGrp="1" noChangeArrowheads="1"/>
          </p:cNvSpPr>
          <p:nvPr>
            <p:ph idx="1"/>
          </p:nvPr>
        </p:nvSpPr>
        <p:spPr>
          <a:xfrm>
            <a:off x="1981200" y="258763"/>
            <a:ext cx="8229600" cy="5867400"/>
          </a:xfrm>
        </p:spPr>
        <p:txBody>
          <a:bodyPr/>
          <a:lstStyle/>
          <a:p>
            <a:pPr marL="0" indent="0">
              <a:buNone/>
            </a:pPr>
            <a:r>
              <a:rPr lang="zh-CN" altLang="en-US"/>
              <a:t>安全策略</a:t>
            </a:r>
          </a:p>
          <a:p>
            <a:pPr marL="0" indent="0">
              <a:buNone/>
            </a:pPr>
            <a:r>
              <a:rPr lang="en-US" altLang="zh-CN" sz="2400"/>
              <a:t>1.  </a:t>
            </a:r>
            <a:r>
              <a:rPr lang="zh-CN" altLang="en-US" sz="2400"/>
              <a:t>基于访问路径和</a:t>
            </a:r>
            <a:r>
              <a:rPr lang="en-US" altLang="zh-CN" sz="2400"/>
              <a:t>ip</a:t>
            </a:r>
            <a:r>
              <a:rPr lang="zh-CN" altLang="en-US" sz="2400"/>
              <a:t>白名单的角色权限管理</a:t>
            </a:r>
          </a:p>
          <a:p>
            <a:pPr marL="0" indent="0">
              <a:buNone/>
            </a:pPr>
            <a:endParaRPr lang="zh-CN" altLang="en-US" sz="2400"/>
          </a:p>
          <a:p>
            <a:pPr marL="0" indent="0">
              <a:buNone/>
            </a:pPr>
            <a:endParaRPr lang="zh-CN" altLang="en-US" sz="2400"/>
          </a:p>
        </p:txBody>
      </p:sp>
      <p:sp>
        <p:nvSpPr>
          <p:cNvPr id="10242" name="文本框 5">
            <a:extLst>
              <a:ext uri="{FF2B5EF4-FFF2-40B4-BE49-F238E27FC236}">
                <a16:creationId xmlns:a16="http://schemas.microsoft.com/office/drawing/2014/main" id="{30ECD002-E600-47FC-9367-4B76945112F4}"/>
              </a:ext>
            </a:extLst>
          </p:cNvPr>
          <p:cNvSpPr txBox="1">
            <a:spLocks noChangeArrowheads="1"/>
          </p:cNvSpPr>
          <p:nvPr/>
        </p:nvSpPr>
        <p:spPr bwMode="auto">
          <a:xfrm>
            <a:off x="6240464" y="1412875"/>
            <a:ext cx="31384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管理员通过</a:t>
            </a:r>
            <a:r>
              <a:rPr lang="en-US" altLang="zh-CN" sz="2400"/>
              <a:t>api/admin/**</a:t>
            </a:r>
            <a:r>
              <a:rPr lang="zh-CN" altLang="en-US" sz="2400"/>
              <a:t>路径发送请求访问</a:t>
            </a:r>
            <a:r>
              <a:rPr lang="en-US" altLang="zh-CN" sz="2400"/>
              <a:t>web</a:t>
            </a:r>
            <a:r>
              <a:rPr lang="zh-CN" altLang="en-US" sz="2400"/>
              <a:t>服务器</a:t>
            </a:r>
          </a:p>
        </p:txBody>
      </p:sp>
      <p:pic>
        <p:nvPicPr>
          <p:cNvPr id="10243" name="图片 1">
            <a:extLst>
              <a:ext uri="{FF2B5EF4-FFF2-40B4-BE49-F238E27FC236}">
                <a16:creationId xmlns:a16="http://schemas.microsoft.com/office/drawing/2014/main" id="{B4D634EC-82D1-4B7A-973C-C00B5B685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1339851"/>
            <a:ext cx="4143375"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内容占位符 2">
            <a:extLst>
              <a:ext uri="{FF2B5EF4-FFF2-40B4-BE49-F238E27FC236}">
                <a16:creationId xmlns:a16="http://schemas.microsoft.com/office/drawing/2014/main" id="{9A82D5A4-C833-4A31-8B43-AC31BDA74B5C}"/>
              </a:ext>
            </a:extLst>
          </p:cNvPr>
          <p:cNvSpPr>
            <a:spLocks noGrp="1" noChangeArrowheads="1"/>
          </p:cNvSpPr>
          <p:nvPr>
            <p:ph idx="1"/>
          </p:nvPr>
        </p:nvSpPr>
        <p:spPr>
          <a:xfrm>
            <a:off x="1981200" y="258763"/>
            <a:ext cx="8229600" cy="5867400"/>
          </a:xfrm>
        </p:spPr>
        <p:txBody>
          <a:bodyPr/>
          <a:lstStyle/>
          <a:p>
            <a:pPr marL="0" indent="0">
              <a:buNone/>
            </a:pPr>
            <a:r>
              <a:rPr lang="zh-CN" altLang="en-US"/>
              <a:t>安全策略</a:t>
            </a:r>
          </a:p>
          <a:p>
            <a:pPr marL="0" indent="0">
              <a:buNone/>
            </a:pPr>
            <a:r>
              <a:rPr lang="en-US" altLang="zh-CN" sz="2400"/>
              <a:t>1.  </a:t>
            </a:r>
            <a:r>
              <a:rPr lang="zh-CN" altLang="en-US" sz="2400"/>
              <a:t>基于访问路径和</a:t>
            </a:r>
            <a:r>
              <a:rPr lang="en-US" altLang="zh-CN" sz="2400"/>
              <a:t>ip</a:t>
            </a:r>
            <a:r>
              <a:rPr lang="zh-CN" altLang="en-US" sz="2400"/>
              <a:t>白名单的角色权限管理</a:t>
            </a:r>
          </a:p>
          <a:p>
            <a:pPr marL="0" indent="0">
              <a:buNone/>
            </a:pPr>
            <a:endParaRPr lang="zh-CN" altLang="en-US" sz="2400"/>
          </a:p>
          <a:p>
            <a:pPr marL="0" indent="0">
              <a:buNone/>
            </a:pPr>
            <a:endParaRPr lang="zh-CN" altLang="en-US" sz="2400"/>
          </a:p>
        </p:txBody>
      </p:sp>
      <p:sp>
        <p:nvSpPr>
          <p:cNvPr id="11266" name="文本框 5">
            <a:extLst>
              <a:ext uri="{FF2B5EF4-FFF2-40B4-BE49-F238E27FC236}">
                <a16:creationId xmlns:a16="http://schemas.microsoft.com/office/drawing/2014/main" id="{5154E4BE-9A55-4EFC-8897-62D902B97E9B}"/>
              </a:ext>
            </a:extLst>
          </p:cNvPr>
          <p:cNvSpPr txBox="1">
            <a:spLocks noChangeArrowheads="1"/>
          </p:cNvSpPr>
          <p:nvPr/>
        </p:nvSpPr>
        <p:spPr bwMode="auto">
          <a:xfrm>
            <a:off x="1847850" y="3860801"/>
            <a:ext cx="7532688"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普通用户使用的</a:t>
            </a:r>
            <a:r>
              <a:rPr lang="en-US" altLang="zh-CN" sz="2400"/>
              <a:t>api/user/**</a:t>
            </a:r>
            <a:r>
              <a:rPr lang="zh-CN" altLang="en-US" sz="2400"/>
              <a:t>路径对所有</a:t>
            </a:r>
            <a:r>
              <a:rPr lang="en-US" altLang="zh-CN" sz="2400"/>
              <a:t>IP</a:t>
            </a:r>
            <a:r>
              <a:rPr lang="zh-CN" altLang="en-US" sz="2400"/>
              <a:t>开放</a:t>
            </a:r>
          </a:p>
          <a:p>
            <a:r>
              <a:rPr lang="zh-CN" altLang="en-US" sz="2400"/>
              <a:t>管理员使用的</a:t>
            </a:r>
            <a:r>
              <a:rPr lang="en-US" altLang="zh-CN" sz="2400"/>
              <a:t>api/admin/**</a:t>
            </a:r>
            <a:r>
              <a:rPr lang="zh-CN" altLang="en-US" sz="2400"/>
              <a:t>路径只对特定</a:t>
            </a:r>
            <a:r>
              <a:rPr lang="en-US" altLang="zh-CN" sz="2400"/>
              <a:t>IP(</a:t>
            </a:r>
            <a:r>
              <a:rPr lang="zh-CN" altLang="en-US" sz="2400"/>
              <a:t>部署区块链节点和</a:t>
            </a:r>
            <a:r>
              <a:rPr lang="en-US" altLang="zh-CN" sz="2400"/>
              <a:t>web</a:t>
            </a:r>
            <a:r>
              <a:rPr lang="zh-CN" altLang="en-US" sz="2400"/>
              <a:t>服务器的主机</a:t>
            </a:r>
            <a:r>
              <a:rPr lang="en-US" altLang="zh-CN" sz="2400"/>
              <a:t>)</a:t>
            </a:r>
            <a:r>
              <a:rPr lang="zh-CN" altLang="en-US" sz="2400"/>
              <a:t>开放</a:t>
            </a:r>
          </a:p>
        </p:txBody>
      </p:sp>
      <p:pic>
        <p:nvPicPr>
          <p:cNvPr id="11267" name="图片 3">
            <a:extLst>
              <a:ext uri="{FF2B5EF4-FFF2-40B4-BE49-F238E27FC236}">
                <a16:creationId xmlns:a16="http://schemas.microsoft.com/office/drawing/2014/main" id="{3F5798DA-F3F5-436B-8919-524014BE1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2889" b="49062"/>
          <a:stretch>
            <a:fillRect/>
          </a:stretch>
        </p:blipFill>
        <p:spPr bwMode="auto">
          <a:xfrm>
            <a:off x="1631951" y="1339851"/>
            <a:ext cx="5472113"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内容占位符 2">
            <a:extLst>
              <a:ext uri="{FF2B5EF4-FFF2-40B4-BE49-F238E27FC236}">
                <a16:creationId xmlns:a16="http://schemas.microsoft.com/office/drawing/2014/main" id="{AC49C43F-2584-452F-9092-F0BD39347606}"/>
              </a:ext>
            </a:extLst>
          </p:cNvPr>
          <p:cNvSpPr>
            <a:spLocks noGrp="1" noChangeArrowheads="1"/>
          </p:cNvSpPr>
          <p:nvPr>
            <p:ph idx="1"/>
          </p:nvPr>
        </p:nvSpPr>
        <p:spPr>
          <a:xfrm>
            <a:off x="1981200" y="258763"/>
            <a:ext cx="8229600" cy="5867400"/>
          </a:xfrm>
        </p:spPr>
        <p:txBody>
          <a:bodyPr/>
          <a:lstStyle/>
          <a:p>
            <a:pPr marL="0" indent="0">
              <a:buNone/>
            </a:pPr>
            <a:r>
              <a:rPr lang="zh-CN" altLang="en-US"/>
              <a:t>安全策略</a:t>
            </a:r>
          </a:p>
          <a:p>
            <a:pPr marL="0" indent="0">
              <a:buNone/>
            </a:pPr>
            <a:r>
              <a:rPr lang="en-US" altLang="zh-CN" sz="2400"/>
              <a:t>2. </a:t>
            </a:r>
            <a:r>
              <a:rPr lang="zh-CN" altLang="en-US" sz="2400"/>
              <a:t>登录拦截器</a:t>
            </a:r>
          </a:p>
          <a:p>
            <a:pPr marL="0" indent="0">
              <a:buNone/>
            </a:pPr>
            <a:endParaRPr lang="zh-CN" altLang="en-US" sz="2400"/>
          </a:p>
        </p:txBody>
      </p:sp>
      <p:sp>
        <p:nvSpPr>
          <p:cNvPr id="12290" name="文本框 5">
            <a:extLst>
              <a:ext uri="{FF2B5EF4-FFF2-40B4-BE49-F238E27FC236}">
                <a16:creationId xmlns:a16="http://schemas.microsoft.com/office/drawing/2014/main" id="{EFD51A0E-5AA1-4B93-BB80-30737F4AAB27}"/>
              </a:ext>
            </a:extLst>
          </p:cNvPr>
          <p:cNvSpPr txBox="1">
            <a:spLocks noChangeArrowheads="1"/>
          </p:cNvSpPr>
          <p:nvPr/>
        </p:nvSpPr>
        <p:spPr bwMode="auto">
          <a:xfrm>
            <a:off x="6240464" y="1412876"/>
            <a:ext cx="3138487"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未登录就访问需要登录的服务时，服务器会拒绝请求</a:t>
            </a:r>
          </a:p>
        </p:txBody>
      </p:sp>
      <p:pic>
        <p:nvPicPr>
          <p:cNvPr id="12291" name="图片 1">
            <a:extLst>
              <a:ext uri="{FF2B5EF4-FFF2-40B4-BE49-F238E27FC236}">
                <a16:creationId xmlns:a16="http://schemas.microsoft.com/office/drawing/2014/main" id="{5243083A-E45B-4E87-9F51-07E1638B7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339851"/>
            <a:ext cx="416242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629C4-56E7-4AAF-A0FD-D3B5D9BE7392}"/>
              </a:ext>
            </a:extLst>
          </p:cNvPr>
          <p:cNvSpPr>
            <a:spLocks noGrp="1"/>
          </p:cNvSpPr>
          <p:nvPr>
            <p:ph type="title"/>
          </p:nvPr>
        </p:nvSpPr>
        <p:spPr>
          <a:xfrm>
            <a:off x="4265507" y="4043681"/>
            <a:ext cx="3102186" cy="1320800"/>
          </a:xfrm>
        </p:spPr>
        <p:txBody>
          <a:bodyPr/>
          <a:lstStyle/>
          <a:p>
            <a:r>
              <a:rPr lang="zh-CN" altLang="en-US" dirty="0"/>
              <a:t>陆梓文答辩</a:t>
            </a:r>
          </a:p>
        </p:txBody>
      </p:sp>
      <p:sp>
        <p:nvSpPr>
          <p:cNvPr id="3" name="标题 1">
            <a:extLst>
              <a:ext uri="{FF2B5EF4-FFF2-40B4-BE49-F238E27FC236}">
                <a16:creationId xmlns:a16="http://schemas.microsoft.com/office/drawing/2014/main" id="{71E99C28-1D74-47C5-AD36-34515E874E21}"/>
              </a:ext>
            </a:extLst>
          </p:cNvPr>
          <p:cNvSpPr txBox="1">
            <a:spLocks/>
          </p:cNvSpPr>
          <p:nvPr/>
        </p:nvSpPr>
        <p:spPr>
          <a:xfrm>
            <a:off x="4145280" y="2250440"/>
            <a:ext cx="3342640" cy="5638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6000" dirty="0"/>
              <a:t>第五部分</a:t>
            </a:r>
          </a:p>
        </p:txBody>
      </p:sp>
    </p:spTree>
    <p:extLst>
      <p:ext uri="{BB962C8B-B14F-4D97-AF65-F5344CB8AC3E}">
        <p14:creationId xmlns:p14="http://schemas.microsoft.com/office/powerpoint/2010/main" val="1161202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073">
            <a:extLst>
              <a:ext uri="{FF2B5EF4-FFF2-40B4-BE49-F238E27FC236}">
                <a16:creationId xmlns:a16="http://schemas.microsoft.com/office/drawing/2014/main" id="{9F988DBD-1BED-4793-8F63-E01EBE9103A6}"/>
              </a:ext>
            </a:extLst>
          </p:cNvPr>
          <p:cNvSpPr>
            <a:spLocks noGrp="1" noChangeArrowheads="1"/>
          </p:cNvSpPr>
          <p:nvPr>
            <p:ph type="ctrTitle"/>
          </p:nvPr>
        </p:nvSpPr>
        <p:spPr>
          <a:xfrm>
            <a:off x="2209800" y="2130426"/>
            <a:ext cx="7772400" cy="1470025"/>
          </a:xfrm>
        </p:spPr>
        <p:txBody>
          <a:bodyPr anchor="ctr"/>
          <a:lstStyle/>
          <a:p>
            <a:pPr eaLnBrk="1" hangingPunct="1"/>
            <a:r>
              <a:rPr lang="zh-CN" altLang="en-US" sz="4400"/>
              <a:t>区块链后台搭建</a:t>
            </a:r>
          </a:p>
        </p:txBody>
      </p:sp>
      <p:sp>
        <p:nvSpPr>
          <p:cNvPr id="4099" name="副标题 3074">
            <a:extLst>
              <a:ext uri="{FF2B5EF4-FFF2-40B4-BE49-F238E27FC236}">
                <a16:creationId xmlns:a16="http://schemas.microsoft.com/office/drawing/2014/main" id="{5C0BD878-8A37-4ADC-A517-41D0B148AD9A}"/>
              </a:ext>
            </a:extLst>
          </p:cNvPr>
          <p:cNvSpPr>
            <a:spLocks noGrp="1" noChangeArrowheads="1"/>
          </p:cNvSpPr>
          <p:nvPr>
            <p:ph type="subTitle" idx="1"/>
          </p:nvPr>
        </p:nvSpPr>
        <p:spPr>
          <a:xfrm>
            <a:off x="2895600" y="3886200"/>
            <a:ext cx="6400800" cy="1752600"/>
          </a:xfrm>
        </p:spPr>
        <p:txBody>
          <a:bodyPr/>
          <a:lstStyle/>
          <a:p>
            <a:pPr eaLnBrk="1" hangingPunct="1"/>
            <a:r>
              <a:rPr lang="zh-CN" altLang="en-US"/>
              <a:t>陆梓文</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7">
            <a:extLst>
              <a:ext uri="{FF2B5EF4-FFF2-40B4-BE49-F238E27FC236}">
                <a16:creationId xmlns:a16="http://schemas.microsoft.com/office/drawing/2014/main" id="{637B89CD-32F7-4AB7-9FF3-274B82B87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006476"/>
            <a:ext cx="7591425"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文本框 7">
            <a:extLst>
              <a:ext uri="{FF2B5EF4-FFF2-40B4-BE49-F238E27FC236}">
                <a16:creationId xmlns:a16="http://schemas.microsoft.com/office/drawing/2014/main" id="{2356E65F-24E3-4CD0-A241-6D1A08730536}"/>
              </a:ext>
            </a:extLst>
          </p:cNvPr>
          <p:cNvSpPr txBox="1">
            <a:spLocks noChangeArrowheads="1"/>
          </p:cNvSpPr>
          <p:nvPr/>
        </p:nvSpPr>
        <p:spPr bwMode="auto">
          <a:xfrm>
            <a:off x="4583113" y="3284538"/>
            <a:ext cx="47609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重点任务在于</a:t>
            </a:r>
            <a:r>
              <a:rPr lang="en-US" altLang="zh-CN" sz="2400"/>
              <a:t>solidity</a:t>
            </a:r>
            <a:r>
              <a:rPr lang="zh-CN" altLang="en-US" sz="2400"/>
              <a:t>合约的编写以及</a:t>
            </a:r>
            <a:r>
              <a:rPr lang="en-US" altLang="zh-CN" sz="2400"/>
              <a:t>client</a:t>
            </a:r>
            <a:r>
              <a:rPr lang="zh-CN" altLang="en-US" sz="2400"/>
              <a:t>类的编写</a:t>
            </a:r>
          </a:p>
        </p:txBody>
      </p:sp>
      <p:sp>
        <p:nvSpPr>
          <p:cNvPr id="5124" name="文本框 9">
            <a:extLst>
              <a:ext uri="{FF2B5EF4-FFF2-40B4-BE49-F238E27FC236}">
                <a16:creationId xmlns:a16="http://schemas.microsoft.com/office/drawing/2014/main" id="{D1F3D2DB-C244-4956-9812-D5250610D6F4}"/>
              </a:ext>
            </a:extLst>
          </p:cNvPr>
          <p:cNvSpPr txBox="1">
            <a:spLocks noChangeArrowheads="1"/>
          </p:cNvSpPr>
          <p:nvPr/>
        </p:nvSpPr>
        <p:spPr bwMode="auto">
          <a:xfrm>
            <a:off x="3068639" y="260351"/>
            <a:ext cx="4968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a:t>区块链后台架构</a:t>
            </a:r>
            <a:endParaRPr lang="en-US" altLang="zh-CN" sz="40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629C4-56E7-4AAF-A0FD-D3B5D9BE7392}"/>
              </a:ext>
            </a:extLst>
          </p:cNvPr>
          <p:cNvSpPr>
            <a:spLocks noGrp="1"/>
          </p:cNvSpPr>
          <p:nvPr>
            <p:ph type="title"/>
          </p:nvPr>
        </p:nvSpPr>
        <p:spPr>
          <a:xfrm>
            <a:off x="4265507" y="4043681"/>
            <a:ext cx="3102186" cy="1320800"/>
          </a:xfrm>
        </p:spPr>
        <p:txBody>
          <a:bodyPr/>
          <a:lstStyle/>
          <a:p>
            <a:r>
              <a:rPr lang="zh-CN" altLang="en-US" dirty="0"/>
              <a:t>罗飞龙答辩</a:t>
            </a:r>
          </a:p>
        </p:txBody>
      </p:sp>
      <p:sp>
        <p:nvSpPr>
          <p:cNvPr id="3" name="标题 1">
            <a:extLst>
              <a:ext uri="{FF2B5EF4-FFF2-40B4-BE49-F238E27FC236}">
                <a16:creationId xmlns:a16="http://schemas.microsoft.com/office/drawing/2014/main" id="{71E99C28-1D74-47C5-AD36-34515E874E21}"/>
              </a:ext>
            </a:extLst>
          </p:cNvPr>
          <p:cNvSpPr txBox="1">
            <a:spLocks/>
          </p:cNvSpPr>
          <p:nvPr/>
        </p:nvSpPr>
        <p:spPr>
          <a:xfrm>
            <a:off x="4145280" y="2250440"/>
            <a:ext cx="3342640" cy="5638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6000" dirty="0"/>
              <a:t>第二部分</a:t>
            </a:r>
          </a:p>
        </p:txBody>
      </p:sp>
    </p:spTree>
    <p:extLst>
      <p:ext uri="{BB962C8B-B14F-4D97-AF65-F5344CB8AC3E}">
        <p14:creationId xmlns:p14="http://schemas.microsoft.com/office/powerpoint/2010/main" val="33284668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3A17B5D-AEF0-4308-A942-3C36D4CD30A4}"/>
              </a:ext>
            </a:extLst>
          </p:cNvPr>
          <p:cNvSpPr txBox="1"/>
          <p:nvPr/>
        </p:nvSpPr>
        <p:spPr>
          <a:xfrm flipH="1">
            <a:off x="2951164" y="115889"/>
            <a:ext cx="6289675" cy="708025"/>
          </a:xfrm>
          <a:prstGeom prst="rect">
            <a:avLst/>
          </a:prstGeom>
          <a:noFill/>
        </p:spPr>
        <p:txBody>
          <a:bodyPr>
            <a:spAutoFit/>
          </a:bodyPr>
          <a:lstStyle/>
          <a:p>
            <a:pPr algn="ctr" eaLnBrk="1" hangingPunct="1">
              <a:defRPr/>
            </a:pPr>
            <a:r>
              <a:rPr lang="en-US" altLang="zh-CN" sz="4000" dirty="0">
                <a:latin typeface="+mj-ea"/>
                <a:ea typeface="+mj-ea"/>
              </a:rPr>
              <a:t>Solidity</a:t>
            </a:r>
            <a:r>
              <a:rPr lang="zh-CN" altLang="en-US" sz="4000" dirty="0">
                <a:latin typeface="+mj-ea"/>
                <a:ea typeface="+mj-ea"/>
              </a:rPr>
              <a:t>合约架构</a:t>
            </a:r>
          </a:p>
        </p:txBody>
      </p:sp>
      <p:pic>
        <p:nvPicPr>
          <p:cNvPr id="6147" name="图片 3">
            <a:extLst>
              <a:ext uri="{FF2B5EF4-FFF2-40B4-BE49-F238E27FC236}">
                <a16:creationId xmlns:a16="http://schemas.microsoft.com/office/drawing/2014/main" id="{D904EBA3-2B05-4D74-9FAA-2877A1F8E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3954"/>
          <a:stretch>
            <a:fillRect/>
          </a:stretch>
        </p:blipFill>
        <p:spPr bwMode="auto">
          <a:xfrm>
            <a:off x="4079875" y="1257300"/>
            <a:ext cx="40322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7211DA-899C-4CBF-BB88-4C4CE1BC4015}"/>
              </a:ext>
            </a:extLst>
          </p:cNvPr>
          <p:cNvSpPr txBox="1"/>
          <p:nvPr/>
        </p:nvSpPr>
        <p:spPr>
          <a:xfrm flipH="1">
            <a:off x="2951164" y="0"/>
            <a:ext cx="6289675" cy="1016000"/>
          </a:xfrm>
          <a:prstGeom prst="rect">
            <a:avLst/>
          </a:prstGeom>
          <a:noFill/>
        </p:spPr>
        <p:txBody>
          <a:bodyPr>
            <a:spAutoFit/>
          </a:bodyPr>
          <a:lstStyle/>
          <a:p>
            <a:pPr algn="ctr" eaLnBrk="1" hangingPunct="1">
              <a:defRPr/>
            </a:pPr>
            <a:r>
              <a:rPr lang="en-US" altLang="zh-CN" sz="4000" dirty="0">
                <a:latin typeface="+mj-ea"/>
                <a:ea typeface="+mj-ea"/>
              </a:rPr>
              <a:t>Solidity</a:t>
            </a:r>
            <a:r>
              <a:rPr lang="zh-CN" altLang="en-US" sz="4000" dirty="0">
                <a:latin typeface="+mj-ea"/>
                <a:ea typeface="+mj-ea"/>
              </a:rPr>
              <a:t>合约架构</a:t>
            </a:r>
            <a:endParaRPr lang="en-US" altLang="zh-CN" sz="4000" dirty="0">
              <a:latin typeface="+mj-ea"/>
              <a:ea typeface="+mj-ea"/>
            </a:endParaRPr>
          </a:p>
          <a:p>
            <a:pPr eaLnBrk="1" hangingPunct="1">
              <a:defRPr/>
            </a:pPr>
            <a:r>
              <a:rPr lang="zh-CN" altLang="en-US" dirty="0">
                <a:latin typeface="+mj-ea"/>
                <a:ea typeface="+mj-ea"/>
              </a:rPr>
              <a:t>基础增删方法</a:t>
            </a:r>
          </a:p>
        </p:txBody>
      </p:sp>
      <p:graphicFrame>
        <p:nvGraphicFramePr>
          <p:cNvPr id="4" name="表格 4">
            <a:extLst>
              <a:ext uri="{FF2B5EF4-FFF2-40B4-BE49-F238E27FC236}">
                <a16:creationId xmlns:a16="http://schemas.microsoft.com/office/drawing/2014/main" id="{0058F698-E8D9-40BF-B718-CD2144F75EDD}"/>
              </a:ext>
            </a:extLst>
          </p:cNvPr>
          <p:cNvGraphicFramePr>
            <a:graphicFrameLocks noGrp="1"/>
          </p:cNvGraphicFramePr>
          <p:nvPr/>
        </p:nvGraphicFramePr>
        <p:xfrm>
          <a:off x="3059114" y="1016001"/>
          <a:ext cx="6073775" cy="774937"/>
        </p:xfrm>
        <a:graphic>
          <a:graphicData uri="http://schemas.openxmlformats.org/drawingml/2006/table">
            <a:tbl>
              <a:tblPr firstRow="1" bandRow="1">
                <a:tableStyleId>{5C22544A-7EE6-4342-B048-85BDC9FD1C3A}</a:tableStyleId>
              </a:tblPr>
              <a:tblGrid>
                <a:gridCol w="679958">
                  <a:extLst>
                    <a:ext uri="{9D8B030D-6E8A-4147-A177-3AD203B41FA5}">
                      <a16:colId xmlns:a16="http://schemas.microsoft.com/office/drawing/2014/main" val="20000"/>
                    </a:ext>
                  </a:extLst>
                </a:gridCol>
                <a:gridCol w="5393817">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L="91462" marR="91462"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insertBook</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book_id</a:t>
                      </a:r>
                      <a:r>
                        <a:rPr lang="en-US" altLang="zh-CN" sz="1800" b="0" dirty="0">
                          <a:solidFill>
                            <a:schemeClr val="tx1"/>
                          </a:solidFill>
                          <a:latin typeface="Times New Roman" panose="02020603050405020304" pitchFamily="18" charset="0"/>
                          <a:cs typeface="Times New Roman" panose="02020603050405020304" pitchFamily="18" charset="0"/>
                        </a:rPr>
                        <a:t>, bytes name, </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price)</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L="91462" marR="91462"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L="91462" marR="91462"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1</a:t>
                      </a:r>
                      <a:r>
                        <a:rPr lang="zh-CN" altLang="en-US" sz="1800" b="0" dirty="0">
                          <a:solidFill>
                            <a:schemeClr val="tx1"/>
                          </a:solidFill>
                          <a:latin typeface="Times New Roman" panose="02020603050405020304" pitchFamily="18" charset="0"/>
                          <a:cs typeface="Times New Roman" panose="02020603050405020304" pitchFamily="18" charset="0"/>
                        </a:rPr>
                        <a:t>：插入成功</a:t>
                      </a:r>
                      <a:r>
                        <a:rPr lang="en-US" altLang="zh-CN" sz="1800" b="0" dirty="0">
                          <a:solidFill>
                            <a:schemeClr val="tx1"/>
                          </a:solidFill>
                          <a:latin typeface="Times New Roman" panose="02020603050405020304" pitchFamily="18" charset="0"/>
                          <a:cs typeface="Times New Roman" panose="02020603050405020304" pitchFamily="18" charset="0"/>
                        </a:rPr>
                        <a:t>, -1</a:t>
                      </a:r>
                      <a:r>
                        <a:rPr lang="zh-CN" altLang="en-US" sz="1800" b="0" dirty="0">
                          <a:solidFill>
                            <a:schemeClr val="tx1"/>
                          </a:solidFill>
                          <a:latin typeface="Times New Roman" panose="02020603050405020304" pitchFamily="18" charset="0"/>
                          <a:cs typeface="Times New Roman" panose="02020603050405020304" pitchFamily="18" charset="0"/>
                        </a:rPr>
                        <a:t>：</a:t>
                      </a:r>
                      <a:r>
                        <a:rPr lang="en-US" altLang="zh-CN" sz="1800" b="0" dirty="0">
                          <a:solidFill>
                            <a:schemeClr val="tx1"/>
                          </a:solidFill>
                          <a:latin typeface="Times New Roman" panose="02020603050405020304" pitchFamily="18" charset="0"/>
                          <a:cs typeface="Times New Roman" panose="02020603050405020304" pitchFamily="18" charset="0"/>
                        </a:rPr>
                        <a:t>id</a:t>
                      </a:r>
                      <a:r>
                        <a:rPr lang="zh-CN" altLang="en-US" sz="1800" b="0" dirty="0">
                          <a:solidFill>
                            <a:schemeClr val="tx1"/>
                          </a:solidFill>
                          <a:latin typeface="Times New Roman" panose="02020603050405020304" pitchFamily="18" charset="0"/>
                          <a:cs typeface="Times New Roman" panose="02020603050405020304" pitchFamily="18" charset="0"/>
                        </a:rPr>
                        <a:t>冲突，插入失败</a:t>
                      </a:r>
                    </a:p>
                  </a:txBody>
                  <a:tcPr marL="91462" marR="91462"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7" name="表格 4">
            <a:extLst>
              <a:ext uri="{FF2B5EF4-FFF2-40B4-BE49-F238E27FC236}">
                <a16:creationId xmlns:a16="http://schemas.microsoft.com/office/drawing/2014/main" id="{CE3B163E-4CA8-4E93-9B9D-858D9C54641A}"/>
              </a:ext>
            </a:extLst>
          </p:cNvPr>
          <p:cNvGraphicFramePr>
            <a:graphicFrameLocks noGrp="1"/>
          </p:cNvGraphicFramePr>
          <p:nvPr/>
        </p:nvGraphicFramePr>
        <p:xfrm>
          <a:off x="3059114" y="2030414"/>
          <a:ext cx="6073775" cy="774937"/>
        </p:xfrm>
        <a:graphic>
          <a:graphicData uri="http://schemas.openxmlformats.org/drawingml/2006/table">
            <a:tbl>
              <a:tblPr firstRow="1" bandRow="1">
                <a:tableStyleId>{5C22544A-7EE6-4342-B048-85BDC9FD1C3A}</a:tableStyleId>
              </a:tblPr>
              <a:tblGrid>
                <a:gridCol w="679958">
                  <a:extLst>
                    <a:ext uri="{9D8B030D-6E8A-4147-A177-3AD203B41FA5}">
                      <a16:colId xmlns:a16="http://schemas.microsoft.com/office/drawing/2014/main" val="20000"/>
                    </a:ext>
                  </a:extLst>
                </a:gridCol>
                <a:gridCol w="5393817">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L="91462" marR="91462"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insertUser</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book_id</a:t>
                      </a:r>
                      <a:r>
                        <a:rPr lang="en-US" altLang="zh-CN" sz="1800" b="0" dirty="0">
                          <a:solidFill>
                            <a:schemeClr val="tx1"/>
                          </a:solidFill>
                          <a:latin typeface="Times New Roman" panose="02020603050405020304" pitchFamily="18" charset="0"/>
                          <a:cs typeface="Times New Roman" panose="02020603050405020304" pitchFamily="18" charset="0"/>
                        </a:rPr>
                        <a:t>, bytes name, </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price)</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L="91462" marR="91462"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L="91462" marR="91462"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1</a:t>
                      </a:r>
                      <a:r>
                        <a:rPr lang="zh-CN" altLang="en-US" sz="1800" b="0" dirty="0">
                          <a:solidFill>
                            <a:schemeClr val="tx1"/>
                          </a:solidFill>
                          <a:latin typeface="Times New Roman" panose="02020603050405020304" pitchFamily="18" charset="0"/>
                          <a:cs typeface="Times New Roman" panose="02020603050405020304" pitchFamily="18" charset="0"/>
                        </a:rPr>
                        <a:t>：插入成功</a:t>
                      </a:r>
                      <a:r>
                        <a:rPr lang="en-US" altLang="zh-CN" sz="1800" b="0" dirty="0">
                          <a:solidFill>
                            <a:schemeClr val="tx1"/>
                          </a:solidFill>
                          <a:latin typeface="Times New Roman" panose="02020603050405020304" pitchFamily="18" charset="0"/>
                          <a:cs typeface="Times New Roman" panose="02020603050405020304" pitchFamily="18" charset="0"/>
                        </a:rPr>
                        <a:t>, -1</a:t>
                      </a:r>
                      <a:r>
                        <a:rPr lang="zh-CN" altLang="en-US" sz="1800" b="0" dirty="0">
                          <a:solidFill>
                            <a:schemeClr val="tx1"/>
                          </a:solidFill>
                          <a:latin typeface="Times New Roman" panose="02020603050405020304" pitchFamily="18" charset="0"/>
                          <a:cs typeface="Times New Roman" panose="02020603050405020304" pitchFamily="18" charset="0"/>
                        </a:rPr>
                        <a:t>：</a:t>
                      </a:r>
                      <a:r>
                        <a:rPr lang="en-US" altLang="zh-CN" sz="1800" b="0" dirty="0">
                          <a:solidFill>
                            <a:schemeClr val="tx1"/>
                          </a:solidFill>
                          <a:latin typeface="Times New Roman" panose="02020603050405020304" pitchFamily="18" charset="0"/>
                          <a:cs typeface="Times New Roman" panose="02020603050405020304" pitchFamily="18" charset="0"/>
                        </a:rPr>
                        <a:t>id</a:t>
                      </a:r>
                      <a:r>
                        <a:rPr lang="zh-CN" altLang="en-US" sz="1800" b="0" dirty="0">
                          <a:solidFill>
                            <a:schemeClr val="tx1"/>
                          </a:solidFill>
                          <a:latin typeface="Times New Roman" panose="02020603050405020304" pitchFamily="18" charset="0"/>
                          <a:cs typeface="Times New Roman" panose="02020603050405020304" pitchFamily="18" charset="0"/>
                        </a:rPr>
                        <a:t>冲突，插入失败</a:t>
                      </a:r>
                    </a:p>
                  </a:txBody>
                  <a:tcPr marL="91462" marR="91462"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8" name="表格 4">
            <a:extLst>
              <a:ext uri="{FF2B5EF4-FFF2-40B4-BE49-F238E27FC236}">
                <a16:creationId xmlns:a16="http://schemas.microsoft.com/office/drawing/2014/main" id="{649C0D3A-8CCB-4D82-BD7A-6EA08AD2BD9B}"/>
              </a:ext>
            </a:extLst>
          </p:cNvPr>
          <p:cNvGraphicFramePr>
            <a:graphicFrameLocks noGrp="1"/>
          </p:cNvGraphicFramePr>
          <p:nvPr/>
        </p:nvGraphicFramePr>
        <p:xfrm>
          <a:off x="3059114" y="3040064"/>
          <a:ext cx="6073775" cy="774937"/>
        </p:xfrm>
        <a:graphic>
          <a:graphicData uri="http://schemas.openxmlformats.org/drawingml/2006/table">
            <a:tbl>
              <a:tblPr firstRow="1" bandRow="1">
                <a:tableStyleId>{5C22544A-7EE6-4342-B048-85BDC9FD1C3A}</a:tableStyleId>
              </a:tblPr>
              <a:tblGrid>
                <a:gridCol w="679958">
                  <a:extLst>
                    <a:ext uri="{9D8B030D-6E8A-4147-A177-3AD203B41FA5}">
                      <a16:colId xmlns:a16="http://schemas.microsoft.com/office/drawing/2014/main" val="20000"/>
                    </a:ext>
                  </a:extLst>
                </a:gridCol>
                <a:gridCol w="5393817">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L="91462" marR="91462"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deleteBook</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book_id</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L="91462" marR="91462"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L="91462" marR="91462"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1</a:t>
                      </a:r>
                      <a:r>
                        <a:rPr lang="zh-CN" altLang="en-US" sz="1800" b="0" dirty="0">
                          <a:solidFill>
                            <a:schemeClr val="tx1"/>
                          </a:solidFill>
                          <a:latin typeface="Times New Roman" panose="02020603050405020304" pitchFamily="18" charset="0"/>
                          <a:cs typeface="Times New Roman" panose="02020603050405020304" pitchFamily="18" charset="0"/>
                        </a:rPr>
                        <a:t>：插入成功</a:t>
                      </a:r>
                      <a:r>
                        <a:rPr lang="en-US" altLang="zh-CN" sz="1800" b="0" dirty="0">
                          <a:solidFill>
                            <a:schemeClr val="tx1"/>
                          </a:solidFill>
                          <a:latin typeface="Times New Roman" panose="02020603050405020304" pitchFamily="18" charset="0"/>
                          <a:cs typeface="Times New Roman" panose="02020603050405020304" pitchFamily="18" charset="0"/>
                        </a:rPr>
                        <a:t>, -1</a:t>
                      </a:r>
                      <a:r>
                        <a:rPr lang="zh-CN" altLang="en-US" sz="1800" b="0" dirty="0">
                          <a:solidFill>
                            <a:schemeClr val="tx1"/>
                          </a:solidFill>
                          <a:latin typeface="Times New Roman" panose="02020603050405020304" pitchFamily="18" charset="0"/>
                          <a:cs typeface="Times New Roman" panose="02020603050405020304" pitchFamily="18" charset="0"/>
                        </a:rPr>
                        <a:t>：书本不存在，删除失败</a:t>
                      </a:r>
                    </a:p>
                  </a:txBody>
                  <a:tcPr marL="91462" marR="91462"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9" name="表格 4">
            <a:extLst>
              <a:ext uri="{FF2B5EF4-FFF2-40B4-BE49-F238E27FC236}">
                <a16:creationId xmlns:a16="http://schemas.microsoft.com/office/drawing/2014/main" id="{7C203544-9E91-43B1-99DA-D21E27608C1A}"/>
              </a:ext>
            </a:extLst>
          </p:cNvPr>
          <p:cNvGraphicFramePr>
            <a:graphicFrameLocks noGrp="1"/>
          </p:cNvGraphicFramePr>
          <p:nvPr/>
        </p:nvGraphicFramePr>
        <p:xfrm>
          <a:off x="3059114" y="4048125"/>
          <a:ext cx="6073775" cy="776288"/>
        </p:xfrm>
        <a:graphic>
          <a:graphicData uri="http://schemas.openxmlformats.org/drawingml/2006/table">
            <a:tbl>
              <a:tblPr firstRow="1" bandRow="1">
                <a:tableStyleId>{5C22544A-7EE6-4342-B048-85BDC9FD1C3A}</a:tableStyleId>
              </a:tblPr>
              <a:tblGrid>
                <a:gridCol w="679958">
                  <a:extLst>
                    <a:ext uri="{9D8B030D-6E8A-4147-A177-3AD203B41FA5}">
                      <a16:colId xmlns:a16="http://schemas.microsoft.com/office/drawing/2014/main" val="20000"/>
                    </a:ext>
                  </a:extLst>
                </a:gridCol>
                <a:gridCol w="5393817">
                  <a:extLst>
                    <a:ext uri="{9D8B030D-6E8A-4147-A177-3AD203B41FA5}">
                      <a16:colId xmlns:a16="http://schemas.microsoft.com/office/drawing/2014/main" val="20001"/>
                    </a:ext>
                  </a:extLst>
                </a:gridCol>
              </a:tblGrid>
              <a:tr h="366192">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L="91462" marR="91462" marT="45774" marB="45774">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deleteUser</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user_id</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L="91462" marR="91462" marT="45774" marB="45774">
                    <a:solidFill>
                      <a:schemeClr val="bg2">
                        <a:lumMod val="20000"/>
                        <a:lumOff val="80000"/>
                      </a:schemeClr>
                    </a:solidFill>
                  </a:tcPr>
                </a:tc>
                <a:extLst>
                  <a:ext uri="{0D108BD9-81ED-4DB2-BD59-A6C34878D82A}">
                    <a16:rowId xmlns:a16="http://schemas.microsoft.com/office/drawing/2014/main" val="10000"/>
                  </a:ext>
                </a:extLst>
              </a:tr>
              <a:tr h="410096">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L="91462" marR="91462" marT="45774" marB="45774">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1</a:t>
                      </a:r>
                      <a:r>
                        <a:rPr lang="zh-CN" altLang="en-US" sz="1800" b="0" dirty="0">
                          <a:solidFill>
                            <a:schemeClr val="tx1"/>
                          </a:solidFill>
                          <a:latin typeface="Times New Roman" panose="02020603050405020304" pitchFamily="18" charset="0"/>
                          <a:cs typeface="Times New Roman" panose="02020603050405020304" pitchFamily="18" charset="0"/>
                        </a:rPr>
                        <a:t>：插入成功</a:t>
                      </a:r>
                      <a:r>
                        <a:rPr lang="en-US" altLang="zh-CN" sz="1800" b="0" dirty="0">
                          <a:solidFill>
                            <a:schemeClr val="tx1"/>
                          </a:solidFill>
                          <a:latin typeface="Times New Roman" panose="02020603050405020304" pitchFamily="18" charset="0"/>
                          <a:cs typeface="Times New Roman" panose="02020603050405020304" pitchFamily="18" charset="0"/>
                        </a:rPr>
                        <a:t>, -1</a:t>
                      </a:r>
                      <a:r>
                        <a:rPr lang="zh-CN" altLang="en-US" sz="1800" b="0" dirty="0">
                          <a:solidFill>
                            <a:schemeClr val="tx1"/>
                          </a:solidFill>
                          <a:latin typeface="Times New Roman" panose="02020603050405020304" pitchFamily="18" charset="0"/>
                          <a:cs typeface="Times New Roman" panose="02020603050405020304" pitchFamily="18" charset="0"/>
                        </a:rPr>
                        <a:t>：用户不存在，删除失败</a:t>
                      </a:r>
                    </a:p>
                  </a:txBody>
                  <a:tcPr marL="91462" marR="91462" marT="45774" marB="45774">
                    <a:solidFill>
                      <a:schemeClr val="bg2">
                        <a:lumMod val="20000"/>
                        <a:lumOff val="80000"/>
                      </a:schemeClr>
                    </a:solidFill>
                  </a:tcPr>
                </a:tc>
                <a:extLst>
                  <a:ext uri="{0D108BD9-81ED-4DB2-BD59-A6C34878D82A}">
                    <a16:rowId xmlns:a16="http://schemas.microsoft.com/office/drawing/2014/main" val="10001"/>
                  </a:ext>
                </a:extLst>
              </a:tr>
            </a:tbl>
          </a:graphicData>
        </a:graphic>
      </p:graphicFrame>
      <p:sp>
        <p:nvSpPr>
          <p:cNvPr id="7215" name="文本框 4">
            <a:extLst>
              <a:ext uri="{FF2B5EF4-FFF2-40B4-BE49-F238E27FC236}">
                <a16:creationId xmlns:a16="http://schemas.microsoft.com/office/drawing/2014/main" id="{8A133768-C718-4429-AB3D-2D75CC8DD91F}"/>
              </a:ext>
            </a:extLst>
          </p:cNvPr>
          <p:cNvSpPr txBox="1">
            <a:spLocks noChangeArrowheads="1"/>
          </p:cNvSpPr>
          <p:nvPr/>
        </p:nvSpPr>
        <p:spPr bwMode="auto">
          <a:xfrm>
            <a:off x="2951164" y="4797425"/>
            <a:ext cx="607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内部更新方法</a:t>
            </a:r>
          </a:p>
        </p:txBody>
      </p:sp>
      <p:graphicFrame>
        <p:nvGraphicFramePr>
          <p:cNvPr id="10" name="表格 4">
            <a:extLst>
              <a:ext uri="{FF2B5EF4-FFF2-40B4-BE49-F238E27FC236}">
                <a16:creationId xmlns:a16="http://schemas.microsoft.com/office/drawing/2014/main" id="{3302D380-E575-4E0A-9555-FB6EDABC4AA1}"/>
              </a:ext>
            </a:extLst>
          </p:cNvPr>
          <p:cNvGraphicFramePr>
            <a:graphicFrameLocks noGrp="1"/>
          </p:cNvGraphicFramePr>
          <p:nvPr/>
        </p:nvGraphicFramePr>
        <p:xfrm>
          <a:off x="1524000" y="5184775"/>
          <a:ext cx="9144000" cy="776288"/>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6192">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774" marB="45774">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updateBook</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book_id</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borrower_id</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new_state</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774" marB="45774">
                    <a:solidFill>
                      <a:schemeClr val="bg2">
                        <a:lumMod val="20000"/>
                        <a:lumOff val="80000"/>
                      </a:schemeClr>
                    </a:solidFill>
                  </a:tcPr>
                </a:tc>
                <a:extLst>
                  <a:ext uri="{0D108BD9-81ED-4DB2-BD59-A6C34878D82A}">
                    <a16:rowId xmlns:a16="http://schemas.microsoft.com/office/drawing/2014/main" val="10000"/>
                  </a:ext>
                </a:extLst>
              </a:tr>
              <a:tr h="410096">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774" marB="45774">
                    <a:solidFill>
                      <a:schemeClr val="bg2">
                        <a:lumMod val="20000"/>
                        <a:lumOff val="80000"/>
                      </a:schemeClr>
                    </a:solidFill>
                  </a:tcPr>
                </a:tc>
                <a:tc>
                  <a:txBody>
                    <a:bodyPr/>
                    <a:lstStyle/>
                    <a:p>
                      <a:pPr algn="ctr"/>
                      <a:r>
                        <a:rPr lang="en-US" altLang="zh-CN"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1</a:t>
                      </a:r>
                      <a:r>
                        <a:rPr lang="zh-CN" altLang="en-US"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：成功</a:t>
                      </a:r>
                      <a:r>
                        <a:rPr lang="en-US" altLang="zh-CN"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 0</a:t>
                      </a:r>
                      <a:r>
                        <a:rPr lang="zh-CN" altLang="en-US"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：还书超时</a:t>
                      </a:r>
                      <a:r>
                        <a:rPr lang="en-US" altLang="zh-CN"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 -1</a:t>
                      </a:r>
                      <a:r>
                        <a:rPr lang="zh-CN" altLang="en-US"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：状态不变，非法更新</a:t>
                      </a:r>
                      <a:r>
                        <a:rPr lang="en-US" altLang="zh-CN"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 -2</a:t>
                      </a:r>
                      <a:r>
                        <a:rPr lang="zh-CN" altLang="en-US"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：查无此书</a:t>
                      </a:r>
                      <a:r>
                        <a:rPr lang="en-US" altLang="zh-CN"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 -3</a:t>
                      </a:r>
                      <a:r>
                        <a:rPr lang="zh-CN" altLang="en-US"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：未知错误</a:t>
                      </a:r>
                    </a:p>
                  </a:txBody>
                  <a:tcPr marT="45774" marB="45774">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1" name="表格 4">
            <a:extLst>
              <a:ext uri="{FF2B5EF4-FFF2-40B4-BE49-F238E27FC236}">
                <a16:creationId xmlns:a16="http://schemas.microsoft.com/office/drawing/2014/main" id="{F13D1ED8-0C82-4D3A-A233-B9512F737961}"/>
              </a:ext>
            </a:extLst>
          </p:cNvPr>
          <p:cNvGraphicFramePr>
            <a:graphicFrameLocks noGrp="1"/>
          </p:cNvGraphicFramePr>
          <p:nvPr/>
        </p:nvGraphicFramePr>
        <p:xfrm>
          <a:off x="1522413" y="6038851"/>
          <a:ext cx="9144001" cy="77493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2">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updateUserFine</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user_id</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fine)</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680" marB="45680">
                    <a:solidFill>
                      <a:schemeClr val="bg2">
                        <a:lumMod val="20000"/>
                        <a:lumOff val="80000"/>
                      </a:schemeClr>
                    </a:solidFill>
                  </a:tcPr>
                </a:tc>
                <a:tc>
                  <a:txBody>
                    <a:bodyPr/>
                    <a:lstStyle/>
                    <a:p>
                      <a:pPr algn="ctr"/>
                      <a:r>
                        <a:rPr lang="en-US" altLang="zh-CN"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1</a:t>
                      </a:r>
                      <a:r>
                        <a:rPr lang="zh-CN" altLang="en-US"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：成功</a:t>
                      </a:r>
                      <a:r>
                        <a:rPr lang="en-US" altLang="zh-CN"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 -1</a:t>
                      </a:r>
                      <a:r>
                        <a:rPr lang="zh-CN" altLang="en-US"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：查无此人</a:t>
                      </a:r>
                    </a:p>
                  </a:txBody>
                  <a:tcPr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文本框 5">
            <a:extLst>
              <a:ext uri="{FF2B5EF4-FFF2-40B4-BE49-F238E27FC236}">
                <a16:creationId xmlns:a16="http://schemas.microsoft.com/office/drawing/2014/main" id="{00E9FEEB-64C1-4BE8-8931-DE3A10144697}"/>
              </a:ext>
            </a:extLst>
          </p:cNvPr>
          <p:cNvSpPr txBox="1">
            <a:spLocks noChangeArrowheads="1"/>
          </p:cNvSpPr>
          <p:nvPr/>
        </p:nvSpPr>
        <p:spPr bwMode="auto">
          <a:xfrm flipH="1">
            <a:off x="2951164" y="115888"/>
            <a:ext cx="62896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a:solidFill>
                  <a:srgbClr val="000000"/>
                </a:solidFill>
                <a:latin typeface="宋体" panose="02010600030101010101" pitchFamily="2" charset="-122"/>
              </a:rPr>
              <a:t>Solidity</a:t>
            </a:r>
            <a:r>
              <a:rPr lang="zh-CN" altLang="en-US" sz="4000">
                <a:solidFill>
                  <a:srgbClr val="000000"/>
                </a:solidFill>
                <a:latin typeface="宋体" panose="02010600030101010101" pitchFamily="2" charset="-122"/>
              </a:rPr>
              <a:t>合约架构</a:t>
            </a:r>
            <a:endParaRPr lang="en-US" altLang="zh-CN" sz="4000">
              <a:solidFill>
                <a:srgbClr val="000000"/>
              </a:solidFill>
              <a:latin typeface="宋体" panose="02010600030101010101" pitchFamily="2" charset="-122"/>
            </a:endParaRPr>
          </a:p>
          <a:p>
            <a:pPr eaLnBrk="1" hangingPunct="1"/>
            <a:r>
              <a:rPr lang="zh-CN" altLang="en-US">
                <a:solidFill>
                  <a:srgbClr val="000000"/>
                </a:solidFill>
                <a:latin typeface="宋体" panose="02010600030101010101" pitchFamily="2" charset="-122"/>
              </a:rPr>
              <a:t>其他内部方法</a:t>
            </a:r>
            <a:endParaRPr lang="en-US" altLang="zh-CN">
              <a:solidFill>
                <a:srgbClr val="000000"/>
              </a:solidFill>
              <a:latin typeface="宋体" panose="02010600030101010101" pitchFamily="2" charset="-122"/>
            </a:endParaRPr>
          </a:p>
        </p:txBody>
      </p:sp>
      <p:graphicFrame>
        <p:nvGraphicFramePr>
          <p:cNvPr id="4" name="表格 4">
            <a:extLst>
              <a:ext uri="{FF2B5EF4-FFF2-40B4-BE49-F238E27FC236}">
                <a16:creationId xmlns:a16="http://schemas.microsoft.com/office/drawing/2014/main" id="{916E1533-DA20-405F-97BD-77AFEABC9149}"/>
              </a:ext>
            </a:extLst>
          </p:cNvPr>
          <p:cNvGraphicFramePr>
            <a:graphicFrameLocks noGrp="1"/>
          </p:cNvGraphicFramePr>
          <p:nvPr/>
        </p:nvGraphicFramePr>
        <p:xfrm>
          <a:off x="2881313" y="1589089"/>
          <a:ext cx="6457950" cy="774937"/>
        </p:xfrm>
        <a:graphic>
          <a:graphicData uri="http://schemas.openxmlformats.org/drawingml/2006/table">
            <a:tbl>
              <a:tblPr firstRow="1" bandRow="1">
                <a:tableStyleId>{5C22544A-7EE6-4342-B048-85BDC9FD1C3A}</a:tableStyleId>
              </a:tblPr>
              <a:tblGrid>
                <a:gridCol w="722966">
                  <a:extLst>
                    <a:ext uri="{9D8B030D-6E8A-4147-A177-3AD203B41FA5}">
                      <a16:colId xmlns:a16="http://schemas.microsoft.com/office/drawing/2014/main" val="20000"/>
                    </a:ext>
                  </a:extLst>
                </a:gridCol>
                <a:gridCol w="5734984">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L="91451" marR="91451"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verifyPassword</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id, bytes32 password)</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L="91451" marR="91451"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L="91451" marR="91451"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1</a:t>
                      </a:r>
                      <a:r>
                        <a:rPr lang="zh-CN" altLang="en-US" sz="1800" b="0" dirty="0">
                          <a:solidFill>
                            <a:schemeClr val="tx1"/>
                          </a:solidFill>
                          <a:latin typeface="Times New Roman" panose="02020603050405020304" pitchFamily="18" charset="0"/>
                          <a:cs typeface="Times New Roman" panose="02020603050405020304" pitchFamily="18" charset="0"/>
                        </a:rPr>
                        <a:t>：成功</a:t>
                      </a:r>
                      <a:r>
                        <a:rPr lang="en-US" altLang="zh-CN" sz="1800" b="0" dirty="0">
                          <a:solidFill>
                            <a:schemeClr val="tx1"/>
                          </a:solidFill>
                          <a:latin typeface="Times New Roman" panose="02020603050405020304" pitchFamily="18" charset="0"/>
                          <a:cs typeface="Times New Roman" panose="02020603050405020304" pitchFamily="18" charset="0"/>
                        </a:rPr>
                        <a:t>, 0</a:t>
                      </a:r>
                      <a:r>
                        <a:rPr lang="zh-CN" altLang="en-US" sz="1800" b="0" dirty="0">
                          <a:solidFill>
                            <a:schemeClr val="tx1"/>
                          </a:solidFill>
                          <a:latin typeface="Times New Roman" panose="02020603050405020304" pitchFamily="18" charset="0"/>
                          <a:cs typeface="Times New Roman" panose="02020603050405020304" pitchFamily="18" charset="0"/>
                        </a:rPr>
                        <a:t>：查无此人</a:t>
                      </a:r>
                      <a:r>
                        <a:rPr lang="en-US" altLang="zh-CN" sz="1800" b="0" dirty="0">
                          <a:solidFill>
                            <a:schemeClr val="tx1"/>
                          </a:solidFill>
                          <a:latin typeface="Times New Roman" panose="02020603050405020304" pitchFamily="18" charset="0"/>
                          <a:cs typeface="Times New Roman" panose="02020603050405020304" pitchFamily="18" charset="0"/>
                        </a:rPr>
                        <a:t>, -1</a:t>
                      </a:r>
                      <a:r>
                        <a:rPr lang="zh-CN" altLang="en-US" sz="1800" b="0" dirty="0">
                          <a:solidFill>
                            <a:schemeClr val="tx1"/>
                          </a:solidFill>
                          <a:latin typeface="Times New Roman" panose="02020603050405020304" pitchFamily="18" charset="0"/>
                          <a:cs typeface="Times New Roman" panose="02020603050405020304" pitchFamily="18" charset="0"/>
                        </a:rPr>
                        <a:t>：密码错误</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marL="91451" marR="91451"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0" name="表格 4">
            <a:extLst>
              <a:ext uri="{FF2B5EF4-FFF2-40B4-BE49-F238E27FC236}">
                <a16:creationId xmlns:a16="http://schemas.microsoft.com/office/drawing/2014/main" id="{2E2467E5-B40B-4EEB-9EDA-E3E6FFB009B4}"/>
              </a:ext>
            </a:extLst>
          </p:cNvPr>
          <p:cNvGraphicFramePr>
            <a:graphicFrameLocks noGrp="1"/>
          </p:cNvGraphicFramePr>
          <p:nvPr/>
        </p:nvGraphicFramePr>
        <p:xfrm>
          <a:off x="2867025" y="2852739"/>
          <a:ext cx="6457950" cy="776287"/>
        </p:xfrm>
        <a:graphic>
          <a:graphicData uri="http://schemas.openxmlformats.org/drawingml/2006/table">
            <a:tbl>
              <a:tblPr firstRow="1" bandRow="1">
                <a:tableStyleId>{5C22544A-7EE6-4342-B048-85BDC9FD1C3A}</a:tableStyleId>
              </a:tblPr>
              <a:tblGrid>
                <a:gridCol w="722966">
                  <a:extLst>
                    <a:ext uri="{9D8B030D-6E8A-4147-A177-3AD203B41FA5}">
                      <a16:colId xmlns:a16="http://schemas.microsoft.com/office/drawing/2014/main" val="20000"/>
                    </a:ext>
                  </a:extLst>
                </a:gridCol>
                <a:gridCol w="5734984">
                  <a:extLst>
                    <a:ext uri="{9D8B030D-6E8A-4147-A177-3AD203B41FA5}">
                      <a16:colId xmlns:a16="http://schemas.microsoft.com/office/drawing/2014/main" val="20001"/>
                    </a:ext>
                  </a:extLst>
                </a:gridCol>
              </a:tblGrid>
              <a:tr h="366191">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L="91451" marR="91451" marT="45774" marB="45774">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-stringToBytes32(string memory source)</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L="91451" marR="91451" marT="45774" marB="45774">
                    <a:solidFill>
                      <a:schemeClr val="bg2">
                        <a:lumMod val="20000"/>
                        <a:lumOff val="80000"/>
                      </a:schemeClr>
                    </a:solidFill>
                  </a:tcPr>
                </a:tc>
                <a:extLst>
                  <a:ext uri="{0D108BD9-81ED-4DB2-BD59-A6C34878D82A}">
                    <a16:rowId xmlns:a16="http://schemas.microsoft.com/office/drawing/2014/main" val="10000"/>
                  </a:ext>
                </a:extLst>
              </a:tr>
              <a:tr h="410096">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L="91451" marR="91451" marT="45774" marB="45774">
                    <a:solidFill>
                      <a:schemeClr val="bg2">
                        <a:lumMod val="20000"/>
                        <a:lumOff val="80000"/>
                      </a:schemeClr>
                    </a:solidFill>
                  </a:tcPr>
                </a:tc>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转换为</a:t>
                      </a:r>
                      <a:r>
                        <a:rPr lang="en-US" altLang="zh-CN" sz="1800" b="0" dirty="0">
                          <a:solidFill>
                            <a:schemeClr val="tx1"/>
                          </a:solidFill>
                          <a:latin typeface="Times New Roman" panose="02020603050405020304" pitchFamily="18" charset="0"/>
                          <a:cs typeface="Times New Roman" panose="02020603050405020304" pitchFamily="18" charset="0"/>
                        </a:rPr>
                        <a:t>32</a:t>
                      </a:r>
                      <a:r>
                        <a:rPr lang="zh-CN" altLang="en-US" sz="1800" b="0" dirty="0">
                          <a:solidFill>
                            <a:schemeClr val="tx1"/>
                          </a:solidFill>
                          <a:latin typeface="Times New Roman" panose="02020603050405020304" pitchFamily="18" charset="0"/>
                          <a:cs typeface="Times New Roman" panose="02020603050405020304" pitchFamily="18" charset="0"/>
                        </a:rPr>
                        <a:t>位</a:t>
                      </a:r>
                      <a:r>
                        <a:rPr lang="en-US" altLang="zh-CN" sz="1800" b="0" dirty="0">
                          <a:solidFill>
                            <a:schemeClr val="tx1"/>
                          </a:solidFill>
                          <a:latin typeface="Times New Roman" panose="02020603050405020304" pitchFamily="18" charset="0"/>
                          <a:cs typeface="Times New Roman" panose="02020603050405020304" pitchFamily="18" charset="0"/>
                        </a:rPr>
                        <a:t>bytes</a:t>
                      </a:r>
                      <a:r>
                        <a:rPr lang="zh-CN" altLang="en-US" sz="1800" b="0" dirty="0">
                          <a:solidFill>
                            <a:schemeClr val="tx1"/>
                          </a:solidFill>
                          <a:latin typeface="Times New Roman" panose="02020603050405020304" pitchFamily="18" charset="0"/>
                          <a:cs typeface="Times New Roman" panose="02020603050405020304" pitchFamily="18" charset="0"/>
                        </a:rPr>
                        <a:t>的字符串</a:t>
                      </a:r>
                    </a:p>
                  </a:txBody>
                  <a:tcPr marL="91451" marR="91451" marT="45774" marB="45774">
                    <a:solidFill>
                      <a:schemeClr val="bg2">
                        <a:lumMod val="20000"/>
                        <a:lumOff val="8000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5">
            <a:extLst>
              <a:ext uri="{FF2B5EF4-FFF2-40B4-BE49-F238E27FC236}">
                <a16:creationId xmlns:a16="http://schemas.microsoft.com/office/drawing/2014/main" id="{B1ADBF19-8CC4-43F7-BC05-AAD10A16349B}"/>
              </a:ext>
            </a:extLst>
          </p:cNvPr>
          <p:cNvSpPr txBox="1">
            <a:spLocks noChangeArrowheads="1"/>
          </p:cNvSpPr>
          <p:nvPr/>
        </p:nvSpPr>
        <p:spPr bwMode="auto">
          <a:xfrm flipH="1">
            <a:off x="2951164" y="115888"/>
            <a:ext cx="62896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a:solidFill>
                  <a:srgbClr val="000000"/>
                </a:solidFill>
                <a:latin typeface="宋体" panose="02010600030101010101" pitchFamily="2" charset="-122"/>
              </a:rPr>
              <a:t>Solidity</a:t>
            </a:r>
            <a:r>
              <a:rPr lang="zh-CN" altLang="en-US" sz="4000">
                <a:solidFill>
                  <a:srgbClr val="000000"/>
                </a:solidFill>
                <a:latin typeface="宋体" panose="02010600030101010101" pitchFamily="2" charset="-122"/>
              </a:rPr>
              <a:t>合约架构</a:t>
            </a:r>
            <a:endParaRPr lang="en-US" altLang="zh-CN" sz="4000">
              <a:solidFill>
                <a:srgbClr val="000000"/>
              </a:solidFill>
              <a:latin typeface="宋体" panose="02010600030101010101" pitchFamily="2" charset="-122"/>
            </a:endParaRPr>
          </a:p>
          <a:p>
            <a:pPr eaLnBrk="1" hangingPunct="1"/>
            <a:r>
              <a:rPr lang="zh-CN" altLang="en-US">
                <a:solidFill>
                  <a:srgbClr val="000000"/>
                </a:solidFill>
                <a:latin typeface="宋体" panose="02010600030101010101" pitchFamily="2" charset="-122"/>
              </a:rPr>
              <a:t>查询方法</a:t>
            </a:r>
          </a:p>
        </p:txBody>
      </p:sp>
      <p:graphicFrame>
        <p:nvGraphicFramePr>
          <p:cNvPr id="4" name="表格 4">
            <a:extLst>
              <a:ext uri="{FF2B5EF4-FFF2-40B4-BE49-F238E27FC236}">
                <a16:creationId xmlns:a16="http://schemas.microsoft.com/office/drawing/2014/main" id="{C29FFFE0-9C38-472C-99F7-A32DD479D134}"/>
              </a:ext>
            </a:extLst>
          </p:cNvPr>
          <p:cNvGraphicFramePr>
            <a:graphicFrameLocks noGrp="1"/>
          </p:cNvGraphicFramePr>
          <p:nvPr/>
        </p:nvGraphicFramePr>
        <p:xfrm>
          <a:off x="1524000" y="1196975"/>
          <a:ext cx="9144000" cy="77493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getBooks</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users_id</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680" marB="45680">
                    <a:solidFill>
                      <a:schemeClr val="bg2">
                        <a:lumMod val="20000"/>
                        <a:lumOff val="80000"/>
                      </a:schemeClr>
                    </a:solidFill>
                  </a:tcPr>
                </a:tc>
                <a:tc>
                  <a:txBody>
                    <a:bodyPr/>
                    <a:lstStyle/>
                    <a:p>
                      <a:pPr algn="ct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book_ids</a:t>
                      </a:r>
                      <a:r>
                        <a:rPr lang="en-US" altLang="zh-CN" sz="1400" b="0" dirty="0">
                          <a:solidFill>
                            <a:schemeClr val="tx1"/>
                          </a:solidFill>
                          <a:latin typeface="Times New Roman" panose="02020603050405020304" pitchFamily="18" charset="0"/>
                          <a:cs typeface="Times New Roman" panose="02020603050405020304" pitchFamily="18" charset="0"/>
                        </a:rPr>
                        <a:t>, bytes[] Names,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Prices,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BorrowerIds</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LastBorrowTimes</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States</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0" name="表格 4">
            <a:extLst>
              <a:ext uri="{FF2B5EF4-FFF2-40B4-BE49-F238E27FC236}">
                <a16:creationId xmlns:a16="http://schemas.microsoft.com/office/drawing/2014/main" id="{82575A7D-1F6B-4007-94A8-DEB07EBFBCD1}"/>
              </a:ext>
            </a:extLst>
          </p:cNvPr>
          <p:cNvGraphicFramePr>
            <a:graphicFrameLocks noGrp="1"/>
          </p:cNvGraphicFramePr>
          <p:nvPr/>
        </p:nvGraphicFramePr>
        <p:xfrm>
          <a:off x="1524000" y="2133600"/>
          <a:ext cx="9144000" cy="77493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getAllBooks</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680" marB="45680">
                    <a:solidFill>
                      <a:schemeClr val="bg2">
                        <a:lumMod val="20000"/>
                        <a:lumOff val="80000"/>
                      </a:schemeClr>
                    </a:solidFill>
                  </a:tcPr>
                </a:tc>
                <a:tc>
                  <a:txBody>
                    <a:bodyPr/>
                    <a:lstStyle/>
                    <a:p>
                      <a:pPr algn="ct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book_ids</a:t>
                      </a:r>
                      <a:r>
                        <a:rPr lang="en-US" altLang="zh-CN" sz="1400" b="0" dirty="0">
                          <a:solidFill>
                            <a:schemeClr val="tx1"/>
                          </a:solidFill>
                          <a:latin typeface="Times New Roman" panose="02020603050405020304" pitchFamily="18" charset="0"/>
                          <a:cs typeface="Times New Roman" panose="02020603050405020304" pitchFamily="18" charset="0"/>
                        </a:rPr>
                        <a:t>, bytes[] Names,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Prices,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BorrowerIds</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LastBorrowTimes</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States</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1" name="表格 4">
            <a:extLst>
              <a:ext uri="{FF2B5EF4-FFF2-40B4-BE49-F238E27FC236}">
                <a16:creationId xmlns:a16="http://schemas.microsoft.com/office/drawing/2014/main" id="{4D4729AD-5CBB-4DF2-9DAC-9761A083733A}"/>
              </a:ext>
            </a:extLst>
          </p:cNvPr>
          <p:cNvGraphicFramePr>
            <a:graphicFrameLocks noGrp="1"/>
          </p:cNvGraphicFramePr>
          <p:nvPr/>
        </p:nvGraphicFramePr>
        <p:xfrm>
          <a:off x="1525588" y="3068639"/>
          <a:ext cx="9144000" cy="77628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6191">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774" marB="45774">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getBorrowedBooks</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774" marB="45774">
                    <a:solidFill>
                      <a:schemeClr val="bg2">
                        <a:lumMod val="20000"/>
                        <a:lumOff val="80000"/>
                      </a:schemeClr>
                    </a:solidFill>
                  </a:tcPr>
                </a:tc>
                <a:extLst>
                  <a:ext uri="{0D108BD9-81ED-4DB2-BD59-A6C34878D82A}">
                    <a16:rowId xmlns:a16="http://schemas.microsoft.com/office/drawing/2014/main" val="10000"/>
                  </a:ext>
                </a:extLst>
              </a:tr>
              <a:tr h="410096">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774" marB="45774">
                    <a:solidFill>
                      <a:schemeClr val="bg2">
                        <a:lumMod val="20000"/>
                        <a:lumOff val="80000"/>
                      </a:schemeClr>
                    </a:solidFill>
                  </a:tcPr>
                </a:tc>
                <a:tc>
                  <a:txBody>
                    <a:bodyPr/>
                    <a:lstStyle/>
                    <a:p>
                      <a:pPr algn="ct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book_ids</a:t>
                      </a:r>
                      <a:r>
                        <a:rPr lang="en-US" altLang="zh-CN" sz="1400" b="0" dirty="0">
                          <a:solidFill>
                            <a:schemeClr val="tx1"/>
                          </a:solidFill>
                          <a:latin typeface="Times New Roman" panose="02020603050405020304" pitchFamily="18" charset="0"/>
                          <a:cs typeface="Times New Roman" panose="02020603050405020304" pitchFamily="18" charset="0"/>
                        </a:rPr>
                        <a:t>, bytes[] Names,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Prices,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BorrowerIds</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LastBorrowTimes</a:t>
                      </a: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dirty="0" err="1">
                          <a:solidFill>
                            <a:schemeClr val="tx1"/>
                          </a:solidFill>
                          <a:latin typeface="Times New Roman" panose="02020603050405020304" pitchFamily="18" charset="0"/>
                          <a:cs typeface="Times New Roman" panose="02020603050405020304" pitchFamily="18" charset="0"/>
                        </a:rPr>
                        <a:t>uint</a:t>
                      </a:r>
                      <a:r>
                        <a:rPr lang="en-US" altLang="zh-CN" sz="1400" b="0" dirty="0">
                          <a:solidFill>
                            <a:schemeClr val="tx1"/>
                          </a:solidFill>
                          <a:latin typeface="Times New Roman" panose="02020603050405020304" pitchFamily="18" charset="0"/>
                          <a:cs typeface="Times New Roman" panose="02020603050405020304" pitchFamily="18" charset="0"/>
                        </a:rPr>
                        <a:t>[]  States</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marT="45774" marB="45774">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2" name="表格 4">
            <a:extLst>
              <a:ext uri="{FF2B5EF4-FFF2-40B4-BE49-F238E27FC236}">
                <a16:creationId xmlns:a16="http://schemas.microsoft.com/office/drawing/2014/main" id="{463A7441-E066-42A2-A213-7096E764B88D}"/>
              </a:ext>
            </a:extLst>
          </p:cNvPr>
          <p:cNvGraphicFramePr>
            <a:graphicFrameLocks noGrp="1"/>
          </p:cNvGraphicFramePr>
          <p:nvPr/>
        </p:nvGraphicFramePr>
        <p:xfrm>
          <a:off x="1524000" y="4005263"/>
          <a:ext cx="9144000" cy="77493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getAllUsers</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680" marB="45680">
                    <a:solidFill>
                      <a:schemeClr val="bg2">
                        <a:lumMod val="20000"/>
                        <a:lumOff val="80000"/>
                      </a:schemeClr>
                    </a:solidFill>
                  </a:tcPr>
                </a:tc>
                <a:tc>
                  <a:txBody>
                    <a:bodyPr/>
                    <a:lstStyle/>
                    <a:p>
                      <a:pPr algn="ct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book_ids</a:t>
                      </a:r>
                      <a:r>
                        <a:rPr lang="en-US" altLang="zh-CN" sz="1800" b="0" dirty="0">
                          <a:solidFill>
                            <a:schemeClr val="tx1"/>
                          </a:solidFill>
                          <a:latin typeface="Times New Roman" panose="02020603050405020304" pitchFamily="18" charset="0"/>
                          <a:cs typeface="Times New Roman" panose="02020603050405020304" pitchFamily="18" charset="0"/>
                        </a:rPr>
                        <a:t>, bytes[] Names, </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Fines</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3" name="表格 4">
            <a:extLst>
              <a:ext uri="{FF2B5EF4-FFF2-40B4-BE49-F238E27FC236}">
                <a16:creationId xmlns:a16="http://schemas.microsoft.com/office/drawing/2014/main" id="{48113696-707E-4F59-8E1B-3FA6B8A306E5}"/>
              </a:ext>
            </a:extLst>
          </p:cNvPr>
          <p:cNvGraphicFramePr>
            <a:graphicFrameLocks noGrp="1"/>
          </p:cNvGraphicFramePr>
          <p:nvPr/>
        </p:nvGraphicFramePr>
        <p:xfrm>
          <a:off x="1528763" y="4941888"/>
          <a:ext cx="9144000" cy="77493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getFinedUsers</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680" marB="45680">
                    <a:solidFill>
                      <a:schemeClr val="bg2">
                        <a:lumMod val="20000"/>
                        <a:lumOff val="80000"/>
                      </a:schemeClr>
                    </a:solidFill>
                  </a:tcPr>
                </a:tc>
                <a:tc>
                  <a:txBody>
                    <a:bodyPr/>
                    <a:lstStyle/>
                    <a:p>
                      <a:pPr algn="ct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book_ids</a:t>
                      </a:r>
                      <a:r>
                        <a:rPr lang="en-US" altLang="zh-CN" sz="1800" b="0" dirty="0">
                          <a:solidFill>
                            <a:schemeClr val="tx1"/>
                          </a:solidFill>
                          <a:latin typeface="Times New Roman" panose="02020603050405020304" pitchFamily="18" charset="0"/>
                          <a:cs typeface="Times New Roman" panose="02020603050405020304" pitchFamily="18" charset="0"/>
                        </a:rPr>
                        <a:t>, bytes[] Names, </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Fines</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5">
            <a:extLst>
              <a:ext uri="{FF2B5EF4-FFF2-40B4-BE49-F238E27FC236}">
                <a16:creationId xmlns:a16="http://schemas.microsoft.com/office/drawing/2014/main" id="{B9DF714E-FD64-4DC4-899A-AF3BC2068FD4}"/>
              </a:ext>
            </a:extLst>
          </p:cNvPr>
          <p:cNvSpPr txBox="1">
            <a:spLocks noChangeArrowheads="1"/>
          </p:cNvSpPr>
          <p:nvPr/>
        </p:nvSpPr>
        <p:spPr bwMode="auto">
          <a:xfrm flipH="1">
            <a:off x="2951164" y="115888"/>
            <a:ext cx="62896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a:solidFill>
                  <a:srgbClr val="000000"/>
                </a:solidFill>
                <a:latin typeface="宋体" panose="02010600030101010101" pitchFamily="2" charset="-122"/>
              </a:rPr>
              <a:t>Solidity</a:t>
            </a:r>
            <a:r>
              <a:rPr lang="zh-CN" altLang="en-US" sz="4000">
                <a:solidFill>
                  <a:srgbClr val="000000"/>
                </a:solidFill>
                <a:latin typeface="宋体" panose="02010600030101010101" pitchFamily="2" charset="-122"/>
              </a:rPr>
              <a:t>合约架构</a:t>
            </a:r>
            <a:endParaRPr lang="en-US" altLang="zh-CN" sz="4000">
              <a:solidFill>
                <a:srgbClr val="000000"/>
              </a:solidFill>
              <a:latin typeface="宋体" panose="02010600030101010101" pitchFamily="2" charset="-122"/>
            </a:endParaRPr>
          </a:p>
          <a:p>
            <a:pPr eaLnBrk="1" hangingPunct="1"/>
            <a:r>
              <a:rPr lang="zh-CN" altLang="en-US">
                <a:solidFill>
                  <a:srgbClr val="000000"/>
                </a:solidFill>
                <a:latin typeface="宋体" panose="02010600030101010101" pitchFamily="2" charset="-122"/>
              </a:rPr>
              <a:t>综合方法</a:t>
            </a:r>
            <a:endParaRPr lang="en-US" altLang="zh-CN">
              <a:solidFill>
                <a:srgbClr val="000000"/>
              </a:solidFill>
              <a:latin typeface="宋体" panose="02010600030101010101" pitchFamily="2" charset="-122"/>
            </a:endParaRPr>
          </a:p>
        </p:txBody>
      </p:sp>
      <p:graphicFrame>
        <p:nvGraphicFramePr>
          <p:cNvPr id="4" name="表格 4">
            <a:extLst>
              <a:ext uri="{FF2B5EF4-FFF2-40B4-BE49-F238E27FC236}">
                <a16:creationId xmlns:a16="http://schemas.microsoft.com/office/drawing/2014/main" id="{17432F2A-AB82-4F4E-9F26-D3973DD352F1}"/>
              </a:ext>
            </a:extLst>
          </p:cNvPr>
          <p:cNvGraphicFramePr>
            <a:graphicFrameLocks noGrp="1"/>
          </p:cNvGraphicFramePr>
          <p:nvPr/>
        </p:nvGraphicFramePr>
        <p:xfrm>
          <a:off x="1524000" y="1196975"/>
          <a:ext cx="9144000" cy="77493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borrowBook</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borrower_id</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book_id</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680" marB="45680">
                    <a:solidFill>
                      <a:schemeClr val="bg2">
                        <a:lumMod val="20000"/>
                        <a:lumOff val="80000"/>
                      </a:schemeClr>
                    </a:solidFill>
                  </a:tcPr>
                </a:tc>
                <a:tc>
                  <a:txBody>
                    <a:bodyPr/>
                    <a:lstStyle/>
                    <a:p>
                      <a:pPr algn="ctr"/>
                      <a:r>
                        <a:rPr lang="zh-CN" altLang="en-US" sz="1400" b="0" dirty="0">
                          <a:solidFill>
                            <a:schemeClr val="tx1"/>
                          </a:solidFill>
                          <a:latin typeface="Times New Roman" panose="02020603050405020304" pitchFamily="18" charset="0"/>
                          <a:cs typeface="Times New Roman" panose="02020603050405020304" pitchFamily="18" charset="0"/>
                        </a:rPr>
                        <a:t> </a:t>
                      </a:r>
                      <a:r>
                        <a:rPr lang="en-US" altLang="zh-CN" sz="1700" b="0" dirty="0">
                          <a:solidFill>
                            <a:schemeClr val="tx1"/>
                          </a:solidFill>
                          <a:latin typeface="Times New Roman" panose="02020603050405020304" pitchFamily="18" charset="0"/>
                          <a:cs typeface="Times New Roman" panose="02020603050405020304" pitchFamily="18" charset="0"/>
                        </a:rPr>
                        <a:t>1</a:t>
                      </a:r>
                      <a:r>
                        <a:rPr lang="zh-CN" altLang="en-US" sz="1700" b="0" dirty="0">
                          <a:solidFill>
                            <a:schemeClr val="tx1"/>
                          </a:solidFill>
                          <a:latin typeface="Times New Roman" panose="02020603050405020304" pitchFamily="18" charset="0"/>
                          <a:cs typeface="Times New Roman" panose="02020603050405020304" pitchFamily="18" charset="0"/>
                        </a:rPr>
                        <a:t>：成功</a:t>
                      </a:r>
                      <a:r>
                        <a:rPr lang="en-US" altLang="zh-CN" sz="1700" b="0" dirty="0">
                          <a:solidFill>
                            <a:schemeClr val="tx1"/>
                          </a:solidFill>
                          <a:latin typeface="Times New Roman" panose="02020603050405020304" pitchFamily="18" charset="0"/>
                          <a:cs typeface="Times New Roman" panose="02020603050405020304" pitchFamily="18" charset="0"/>
                        </a:rPr>
                        <a:t>, 0</a:t>
                      </a:r>
                      <a:r>
                        <a:rPr lang="zh-CN" altLang="en-US" sz="1700" b="0" dirty="0">
                          <a:solidFill>
                            <a:schemeClr val="tx1"/>
                          </a:solidFill>
                          <a:latin typeface="Times New Roman" panose="02020603050405020304" pitchFamily="18" charset="0"/>
                          <a:cs typeface="Times New Roman" panose="02020603050405020304" pitchFamily="18" charset="0"/>
                        </a:rPr>
                        <a:t>：罚款未缴清</a:t>
                      </a:r>
                      <a:r>
                        <a:rPr lang="en-US" altLang="zh-CN" sz="1700" b="0" dirty="0">
                          <a:solidFill>
                            <a:schemeClr val="tx1"/>
                          </a:solidFill>
                          <a:latin typeface="Times New Roman" panose="02020603050405020304" pitchFamily="18" charset="0"/>
                          <a:cs typeface="Times New Roman" panose="02020603050405020304" pitchFamily="18" charset="0"/>
                        </a:rPr>
                        <a:t>, -1</a:t>
                      </a:r>
                      <a:r>
                        <a:rPr lang="zh-CN" altLang="en-US" sz="1700" b="0" dirty="0">
                          <a:solidFill>
                            <a:schemeClr val="tx1"/>
                          </a:solidFill>
                          <a:latin typeface="Times New Roman" panose="02020603050405020304" pitchFamily="18" charset="0"/>
                          <a:cs typeface="Times New Roman" panose="02020603050405020304" pitchFamily="18" charset="0"/>
                        </a:rPr>
                        <a:t>：查无此人</a:t>
                      </a:r>
                      <a:r>
                        <a:rPr lang="en-US" altLang="zh-CN" sz="1700" b="0" dirty="0">
                          <a:solidFill>
                            <a:schemeClr val="tx1"/>
                          </a:solidFill>
                          <a:latin typeface="Times New Roman" panose="02020603050405020304" pitchFamily="18" charset="0"/>
                          <a:cs typeface="Times New Roman" panose="02020603050405020304" pitchFamily="18" charset="0"/>
                        </a:rPr>
                        <a:t>, -2</a:t>
                      </a:r>
                      <a:r>
                        <a:rPr lang="zh-CN" altLang="en-US" sz="1700" b="0" dirty="0">
                          <a:solidFill>
                            <a:schemeClr val="tx1"/>
                          </a:solidFill>
                          <a:latin typeface="Times New Roman" panose="02020603050405020304" pitchFamily="18" charset="0"/>
                          <a:cs typeface="Times New Roman" panose="02020603050405020304" pitchFamily="18" charset="0"/>
                        </a:rPr>
                        <a:t>：查无此书</a:t>
                      </a:r>
                      <a:r>
                        <a:rPr lang="en-US" altLang="zh-CN" sz="1700" b="0" dirty="0">
                          <a:solidFill>
                            <a:schemeClr val="tx1"/>
                          </a:solidFill>
                          <a:latin typeface="Times New Roman" panose="02020603050405020304" pitchFamily="18" charset="0"/>
                          <a:cs typeface="Times New Roman" panose="02020603050405020304" pitchFamily="18" charset="0"/>
                        </a:rPr>
                        <a:t>, -3</a:t>
                      </a:r>
                      <a:r>
                        <a:rPr lang="zh-CN" altLang="en-US" sz="1700" b="0" dirty="0">
                          <a:solidFill>
                            <a:schemeClr val="tx1"/>
                          </a:solidFill>
                          <a:latin typeface="Times New Roman" panose="02020603050405020304" pitchFamily="18" charset="0"/>
                          <a:cs typeface="Times New Roman" panose="02020603050405020304" pitchFamily="18" charset="0"/>
                        </a:rPr>
                        <a:t>：书已借出</a:t>
                      </a:r>
                      <a:r>
                        <a:rPr lang="en-US" altLang="zh-CN" sz="1700" b="0" dirty="0">
                          <a:solidFill>
                            <a:schemeClr val="tx1"/>
                          </a:solidFill>
                          <a:latin typeface="Times New Roman" panose="02020603050405020304" pitchFamily="18" charset="0"/>
                          <a:cs typeface="Times New Roman" panose="02020603050405020304" pitchFamily="18" charset="0"/>
                        </a:rPr>
                        <a:t>, -4</a:t>
                      </a:r>
                      <a:r>
                        <a:rPr lang="zh-CN" altLang="en-US" sz="1700" b="0" dirty="0">
                          <a:solidFill>
                            <a:schemeClr val="tx1"/>
                          </a:solidFill>
                          <a:latin typeface="Times New Roman" panose="02020603050405020304" pitchFamily="18" charset="0"/>
                          <a:cs typeface="Times New Roman" panose="02020603050405020304" pitchFamily="18" charset="0"/>
                        </a:rPr>
                        <a:t>：未知错误</a:t>
                      </a:r>
                    </a:p>
                  </a:txBody>
                  <a:tcPr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0" name="表格 4">
            <a:extLst>
              <a:ext uri="{FF2B5EF4-FFF2-40B4-BE49-F238E27FC236}">
                <a16:creationId xmlns:a16="http://schemas.microsoft.com/office/drawing/2014/main" id="{E3813E37-A422-4B14-BFFB-0F791267EC5C}"/>
              </a:ext>
            </a:extLst>
          </p:cNvPr>
          <p:cNvGraphicFramePr>
            <a:graphicFrameLocks noGrp="1"/>
          </p:cNvGraphicFramePr>
          <p:nvPr/>
        </p:nvGraphicFramePr>
        <p:xfrm>
          <a:off x="1524000" y="2133600"/>
          <a:ext cx="9144000" cy="77493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returnBook</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borrower_id</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book_id</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1</a:t>
                      </a:r>
                      <a:r>
                        <a:rPr lang="zh-CN" altLang="en-US" sz="1800" b="0" dirty="0">
                          <a:solidFill>
                            <a:schemeClr val="tx1"/>
                          </a:solidFill>
                          <a:latin typeface="Times New Roman" panose="02020603050405020304" pitchFamily="18" charset="0"/>
                          <a:cs typeface="Times New Roman" panose="02020603050405020304" pitchFamily="18" charset="0"/>
                        </a:rPr>
                        <a:t>：成功</a:t>
                      </a:r>
                      <a:r>
                        <a:rPr lang="en-US" altLang="zh-CN" sz="1800" b="0" dirty="0">
                          <a:solidFill>
                            <a:schemeClr val="tx1"/>
                          </a:solidFill>
                          <a:latin typeface="Times New Roman" panose="02020603050405020304" pitchFamily="18" charset="0"/>
                          <a:cs typeface="Times New Roman" panose="02020603050405020304" pitchFamily="18" charset="0"/>
                        </a:rPr>
                        <a:t>, 0</a:t>
                      </a:r>
                      <a:r>
                        <a:rPr lang="zh-CN" altLang="en-US" sz="1800" b="0" dirty="0">
                          <a:solidFill>
                            <a:schemeClr val="tx1"/>
                          </a:solidFill>
                          <a:latin typeface="Times New Roman" panose="02020603050405020304" pitchFamily="18" charset="0"/>
                          <a:cs typeface="Times New Roman" panose="02020603050405020304" pitchFamily="18" charset="0"/>
                        </a:rPr>
                        <a:t>：超时</a:t>
                      </a:r>
                      <a:r>
                        <a:rPr lang="en-US" altLang="zh-CN" sz="1800" b="0" dirty="0">
                          <a:solidFill>
                            <a:schemeClr val="tx1"/>
                          </a:solidFill>
                          <a:latin typeface="Times New Roman" panose="02020603050405020304" pitchFamily="18" charset="0"/>
                          <a:cs typeface="Times New Roman" panose="02020603050405020304" pitchFamily="18" charset="0"/>
                        </a:rPr>
                        <a:t>, -1</a:t>
                      </a:r>
                      <a:r>
                        <a:rPr lang="zh-CN" altLang="en-US" sz="1800" b="0" dirty="0">
                          <a:solidFill>
                            <a:schemeClr val="tx1"/>
                          </a:solidFill>
                          <a:latin typeface="Times New Roman" panose="02020603050405020304" pitchFamily="18" charset="0"/>
                          <a:cs typeface="Times New Roman" panose="02020603050405020304" pitchFamily="18" charset="0"/>
                        </a:rPr>
                        <a:t>：查无此人</a:t>
                      </a:r>
                      <a:r>
                        <a:rPr lang="en-US" altLang="zh-CN" sz="1800" b="0" dirty="0">
                          <a:solidFill>
                            <a:schemeClr val="tx1"/>
                          </a:solidFill>
                          <a:latin typeface="Times New Roman" panose="02020603050405020304" pitchFamily="18" charset="0"/>
                          <a:cs typeface="Times New Roman" panose="02020603050405020304" pitchFamily="18" charset="0"/>
                        </a:rPr>
                        <a:t>, -2</a:t>
                      </a:r>
                      <a:r>
                        <a:rPr lang="zh-CN" altLang="en-US" sz="1800" b="0" dirty="0">
                          <a:solidFill>
                            <a:schemeClr val="tx1"/>
                          </a:solidFill>
                          <a:latin typeface="Times New Roman" panose="02020603050405020304" pitchFamily="18" charset="0"/>
                          <a:cs typeface="Times New Roman" panose="02020603050405020304" pitchFamily="18" charset="0"/>
                        </a:rPr>
                        <a:t>：查无此书</a:t>
                      </a:r>
                      <a:r>
                        <a:rPr lang="en-US" altLang="zh-CN" sz="1800" b="0" dirty="0">
                          <a:solidFill>
                            <a:schemeClr val="tx1"/>
                          </a:solidFill>
                          <a:latin typeface="Times New Roman" panose="02020603050405020304" pitchFamily="18" charset="0"/>
                          <a:cs typeface="Times New Roman" panose="02020603050405020304" pitchFamily="18" charset="0"/>
                        </a:rPr>
                        <a:t>, -3</a:t>
                      </a:r>
                      <a:r>
                        <a:rPr lang="zh-CN" altLang="en-US" sz="1800" b="0" dirty="0">
                          <a:solidFill>
                            <a:schemeClr val="tx1"/>
                          </a:solidFill>
                          <a:latin typeface="Times New Roman" panose="02020603050405020304" pitchFamily="18" charset="0"/>
                          <a:cs typeface="Times New Roman" panose="02020603050405020304" pitchFamily="18" charset="0"/>
                        </a:rPr>
                        <a:t>：书已在库</a:t>
                      </a:r>
                      <a:r>
                        <a:rPr lang="en-US" altLang="zh-CN" sz="1800" b="0" dirty="0">
                          <a:solidFill>
                            <a:schemeClr val="tx1"/>
                          </a:solidFill>
                          <a:latin typeface="Times New Roman" panose="02020603050405020304" pitchFamily="18" charset="0"/>
                          <a:cs typeface="Times New Roman" panose="02020603050405020304" pitchFamily="18" charset="0"/>
                        </a:rPr>
                        <a:t>, -4</a:t>
                      </a:r>
                      <a:r>
                        <a:rPr lang="zh-CN" altLang="en-US" sz="1800" b="0" dirty="0">
                          <a:solidFill>
                            <a:schemeClr val="tx1"/>
                          </a:solidFill>
                          <a:latin typeface="Times New Roman" panose="02020603050405020304" pitchFamily="18" charset="0"/>
                          <a:cs typeface="Times New Roman" panose="02020603050405020304" pitchFamily="18" charset="0"/>
                        </a:rPr>
                        <a:t>：未知错误</a:t>
                      </a:r>
                    </a:p>
                  </a:txBody>
                  <a:tcPr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1" name="表格 4">
            <a:extLst>
              <a:ext uri="{FF2B5EF4-FFF2-40B4-BE49-F238E27FC236}">
                <a16:creationId xmlns:a16="http://schemas.microsoft.com/office/drawing/2014/main" id="{F562E669-1C45-4B47-8930-6F911DBE3787}"/>
              </a:ext>
            </a:extLst>
          </p:cNvPr>
          <p:cNvGraphicFramePr>
            <a:graphicFrameLocks noGrp="1"/>
          </p:cNvGraphicFramePr>
          <p:nvPr/>
        </p:nvGraphicFramePr>
        <p:xfrm>
          <a:off x="1524000" y="3068639"/>
          <a:ext cx="9144000" cy="77628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6191">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774" marB="45774">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userLogin</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user_id</a:t>
                      </a:r>
                      <a:r>
                        <a:rPr lang="en-US" altLang="zh-CN" sz="1800" b="0" dirty="0">
                          <a:solidFill>
                            <a:schemeClr val="tx1"/>
                          </a:solidFill>
                          <a:latin typeface="Times New Roman" panose="02020603050405020304" pitchFamily="18" charset="0"/>
                          <a:cs typeface="Times New Roman" panose="02020603050405020304" pitchFamily="18" charset="0"/>
                        </a:rPr>
                        <a:t>, string password)</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774" marB="45774">
                    <a:solidFill>
                      <a:schemeClr val="bg2">
                        <a:lumMod val="20000"/>
                        <a:lumOff val="80000"/>
                      </a:schemeClr>
                    </a:solidFill>
                  </a:tcPr>
                </a:tc>
                <a:extLst>
                  <a:ext uri="{0D108BD9-81ED-4DB2-BD59-A6C34878D82A}">
                    <a16:rowId xmlns:a16="http://schemas.microsoft.com/office/drawing/2014/main" val="10000"/>
                  </a:ext>
                </a:extLst>
              </a:tr>
              <a:tr h="410096">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774" marB="45774">
                    <a:solidFill>
                      <a:schemeClr val="bg2">
                        <a:lumMod val="20000"/>
                        <a:lumOff val="80000"/>
                      </a:schemeClr>
                    </a:solidFill>
                  </a:tcPr>
                </a:tc>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1</a:t>
                      </a:r>
                      <a:r>
                        <a:rPr lang="zh-CN" altLang="en-US" sz="1800" b="0" dirty="0">
                          <a:solidFill>
                            <a:schemeClr val="tx1"/>
                          </a:solidFill>
                          <a:latin typeface="Times New Roman" panose="02020603050405020304" pitchFamily="18" charset="0"/>
                          <a:cs typeface="Times New Roman" panose="02020603050405020304" pitchFamily="18" charset="0"/>
                        </a:rPr>
                        <a:t>：成功</a:t>
                      </a:r>
                      <a:r>
                        <a:rPr lang="en-US" altLang="zh-CN" sz="1800" b="0" dirty="0">
                          <a:solidFill>
                            <a:schemeClr val="tx1"/>
                          </a:solidFill>
                          <a:latin typeface="Times New Roman" panose="02020603050405020304" pitchFamily="18" charset="0"/>
                          <a:cs typeface="Times New Roman" panose="02020603050405020304" pitchFamily="18" charset="0"/>
                        </a:rPr>
                        <a:t>, 0</a:t>
                      </a:r>
                      <a:r>
                        <a:rPr lang="zh-CN" altLang="en-US" sz="1800" b="0" dirty="0">
                          <a:solidFill>
                            <a:schemeClr val="tx1"/>
                          </a:solidFill>
                          <a:latin typeface="Times New Roman" panose="02020603050405020304" pitchFamily="18" charset="0"/>
                          <a:cs typeface="Times New Roman" panose="02020603050405020304" pitchFamily="18" charset="0"/>
                        </a:rPr>
                        <a:t>：查无此人</a:t>
                      </a:r>
                      <a:r>
                        <a:rPr lang="en-US" altLang="zh-CN" sz="1800" b="0" dirty="0">
                          <a:solidFill>
                            <a:schemeClr val="tx1"/>
                          </a:solidFill>
                          <a:latin typeface="Times New Roman" panose="02020603050405020304" pitchFamily="18" charset="0"/>
                          <a:cs typeface="Times New Roman" panose="02020603050405020304" pitchFamily="18" charset="0"/>
                        </a:rPr>
                        <a:t>, -1</a:t>
                      </a:r>
                      <a:r>
                        <a:rPr lang="zh-CN" altLang="en-US" sz="1800" b="0" dirty="0">
                          <a:solidFill>
                            <a:schemeClr val="tx1"/>
                          </a:solidFill>
                          <a:latin typeface="Times New Roman" panose="02020603050405020304" pitchFamily="18" charset="0"/>
                          <a:cs typeface="Times New Roman" panose="02020603050405020304" pitchFamily="18" charset="0"/>
                        </a:rPr>
                        <a:t>：密码错误</a:t>
                      </a:r>
                    </a:p>
                  </a:txBody>
                  <a:tcPr marT="45774" marB="45774">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2" name="表格 4">
            <a:extLst>
              <a:ext uri="{FF2B5EF4-FFF2-40B4-BE49-F238E27FC236}">
                <a16:creationId xmlns:a16="http://schemas.microsoft.com/office/drawing/2014/main" id="{38A35BF1-3D16-4683-9FE8-EE27A6CB42BE}"/>
              </a:ext>
            </a:extLst>
          </p:cNvPr>
          <p:cNvGraphicFramePr>
            <a:graphicFrameLocks noGrp="1"/>
          </p:cNvGraphicFramePr>
          <p:nvPr/>
        </p:nvGraphicFramePr>
        <p:xfrm>
          <a:off x="1524000" y="4005263"/>
          <a:ext cx="9144000" cy="77493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clearFine</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user_id</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680" marB="45680">
                    <a:solidFill>
                      <a:schemeClr val="bg2">
                        <a:lumMod val="20000"/>
                        <a:lumOff val="80000"/>
                      </a:schemeClr>
                    </a:solidFill>
                  </a:tcPr>
                </a:tc>
                <a:tc>
                  <a:txBody>
                    <a:bodyPr/>
                    <a:lstStyle/>
                    <a:p>
                      <a:pPr algn="ctr"/>
                      <a:r>
                        <a:rPr lang="en-US" altLang="zh-CN"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1</a:t>
                      </a:r>
                      <a:r>
                        <a:rPr lang="zh-CN" altLang="en-US"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：成功</a:t>
                      </a:r>
                      <a:r>
                        <a:rPr lang="en-US" altLang="zh-CN"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 -1</a:t>
                      </a:r>
                      <a:r>
                        <a:rPr lang="zh-CN" altLang="en-US" sz="1800" b="0" i="0" u="none" kern="1200" baseline="0" dirty="0">
                          <a:solidFill>
                            <a:schemeClr val="dk1"/>
                          </a:solidFill>
                          <a:effectLst/>
                          <a:latin typeface="Times New Roman" panose="02020603050405020304" pitchFamily="18" charset="0"/>
                          <a:ea typeface="+mn-ea"/>
                          <a:cs typeface="Times New Roman" panose="02020603050405020304" pitchFamily="18" charset="0"/>
                        </a:rPr>
                        <a:t>：查无此人</a:t>
                      </a:r>
                    </a:p>
                  </a:txBody>
                  <a:tcPr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3" name="表格 4">
            <a:extLst>
              <a:ext uri="{FF2B5EF4-FFF2-40B4-BE49-F238E27FC236}">
                <a16:creationId xmlns:a16="http://schemas.microsoft.com/office/drawing/2014/main" id="{DC195001-EF21-4F9A-A628-503DAA5C6C66}"/>
              </a:ext>
            </a:extLst>
          </p:cNvPr>
          <p:cNvGraphicFramePr>
            <a:graphicFrameLocks noGrp="1"/>
          </p:cNvGraphicFramePr>
          <p:nvPr/>
        </p:nvGraphicFramePr>
        <p:xfrm>
          <a:off x="1528763" y="4941888"/>
          <a:ext cx="9144000" cy="774937"/>
        </p:xfrm>
        <a:graphic>
          <a:graphicData uri="http://schemas.openxmlformats.org/drawingml/2006/table">
            <a:tbl>
              <a:tblPr firstRow="1" bandRow="1">
                <a:tableStyleId>{5C22544A-7EE6-4342-B048-85BDC9FD1C3A}</a:tableStyleId>
              </a:tblPr>
              <a:tblGrid>
                <a:gridCol w="1023669">
                  <a:extLst>
                    <a:ext uri="{9D8B030D-6E8A-4147-A177-3AD203B41FA5}">
                      <a16:colId xmlns:a16="http://schemas.microsoft.com/office/drawing/2014/main" val="20000"/>
                    </a:ext>
                  </a:extLst>
                </a:gridCol>
                <a:gridCol w="8120331">
                  <a:extLst>
                    <a:ext uri="{9D8B030D-6E8A-4147-A177-3AD203B41FA5}">
                      <a16:colId xmlns:a16="http://schemas.microsoft.com/office/drawing/2014/main" val="20001"/>
                    </a:ext>
                  </a:extLst>
                </a:gridCol>
              </a:tblGrid>
              <a:tr h="365443">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方法</a:t>
                      </a:r>
                    </a:p>
                  </a:txBody>
                  <a:tcPr marT="45680" marB="45680">
                    <a:solidFill>
                      <a:schemeClr val="bg2">
                        <a:lumMod val="20000"/>
                        <a:lumOff val="80000"/>
                      </a:schemeClr>
                    </a:solid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changePassword</a:t>
                      </a:r>
                      <a:r>
                        <a:rPr lang="en-US" altLang="zh-CN" sz="1800" b="0" dirty="0">
                          <a:solidFill>
                            <a:schemeClr val="tx1"/>
                          </a:solidFill>
                          <a:latin typeface="Times New Roman" panose="02020603050405020304" pitchFamily="18" charset="0"/>
                          <a:cs typeface="Times New Roman" panose="02020603050405020304" pitchFamily="18" charset="0"/>
                        </a:rPr>
                        <a:t>(</a:t>
                      </a:r>
                      <a:r>
                        <a:rPr lang="en-US" altLang="zh-CN" sz="1800" b="0" dirty="0" err="1">
                          <a:solidFill>
                            <a:schemeClr val="tx1"/>
                          </a:solidFill>
                          <a:latin typeface="Times New Roman" panose="02020603050405020304" pitchFamily="18" charset="0"/>
                          <a:cs typeface="Times New Roman" panose="02020603050405020304" pitchFamily="18" charset="0"/>
                        </a:rPr>
                        <a:t>uint</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err="1">
                          <a:solidFill>
                            <a:schemeClr val="tx1"/>
                          </a:solidFill>
                          <a:latin typeface="Times New Roman" panose="02020603050405020304" pitchFamily="18" charset="0"/>
                          <a:cs typeface="Times New Roman" panose="02020603050405020304" pitchFamily="18" charset="0"/>
                        </a:rPr>
                        <a:t>user_id</a:t>
                      </a:r>
                      <a:r>
                        <a:rPr lang="en-US" altLang="zh-CN" sz="1800" b="0" dirty="0">
                          <a:solidFill>
                            <a:schemeClr val="tx1"/>
                          </a:solidFill>
                          <a:latin typeface="Times New Roman" panose="02020603050405020304" pitchFamily="18" charset="0"/>
                          <a:cs typeface="Times New Roman" panose="02020603050405020304" pitchFamily="18" charset="0"/>
                        </a:rPr>
                        <a:t>, string </a:t>
                      </a:r>
                      <a:r>
                        <a:rPr lang="en-US" altLang="zh-CN" sz="1800" b="0" dirty="0" err="1">
                          <a:solidFill>
                            <a:schemeClr val="tx1"/>
                          </a:solidFill>
                          <a:latin typeface="Times New Roman" panose="02020603050405020304" pitchFamily="18" charset="0"/>
                          <a:cs typeface="Times New Roman" panose="02020603050405020304" pitchFamily="18" charset="0"/>
                        </a:rPr>
                        <a:t>old_password</a:t>
                      </a:r>
                      <a:r>
                        <a:rPr lang="en-US" altLang="zh-CN" sz="1800" b="0" dirty="0">
                          <a:solidFill>
                            <a:schemeClr val="tx1"/>
                          </a:solidFill>
                          <a:latin typeface="Times New Roman" panose="02020603050405020304" pitchFamily="18" charset="0"/>
                          <a:cs typeface="Times New Roman" panose="02020603050405020304" pitchFamily="18" charset="0"/>
                        </a:rPr>
                        <a:t>, string </a:t>
                      </a:r>
                      <a:r>
                        <a:rPr lang="en-US" altLang="zh-CN" sz="1800" b="0" dirty="0" err="1">
                          <a:solidFill>
                            <a:schemeClr val="tx1"/>
                          </a:solidFill>
                          <a:latin typeface="Times New Roman" panose="02020603050405020304" pitchFamily="18" charset="0"/>
                          <a:cs typeface="Times New Roman" panose="02020603050405020304" pitchFamily="18" charset="0"/>
                        </a:rPr>
                        <a:t>new_password</a:t>
                      </a:r>
                      <a:r>
                        <a:rPr lang="en-US" altLang="zh-CN" sz="1800" b="0" dirty="0">
                          <a:solidFill>
                            <a:schemeClr val="tx1"/>
                          </a:solidFill>
                          <a:latin typeface="Times New Roman" panose="02020603050405020304" pitchFamily="18" charset="0"/>
                          <a:cs typeface="Times New Roman" panose="02020603050405020304" pitchFamily="18" charset="0"/>
                        </a:rPr>
                        <a: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marT="45680" marB="45680">
                    <a:solidFill>
                      <a:schemeClr val="bg2">
                        <a:lumMod val="20000"/>
                        <a:lumOff val="80000"/>
                      </a:schemeClr>
                    </a:solidFill>
                  </a:tcPr>
                </a:tc>
                <a:extLst>
                  <a:ext uri="{0D108BD9-81ED-4DB2-BD59-A6C34878D82A}">
                    <a16:rowId xmlns:a16="http://schemas.microsoft.com/office/drawing/2014/main" val="10000"/>
                  </a:ext>
                </a:extLst>
              </a:tr>
              <a:tr h="409257">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输出</a:t>
                      </a:r>
                    </a:p>
                  </a:txBody>
                  <a:tcPr marT="45680" marB="45680">
                    <a:solidFill>
                      <a:schemeClr val="bg2">
                        <a:lumMod val="20000"/>
                        <a:lumOff val="80000"/>
                      </a:schemeClr>
                    </a:solidFill>
                  </a:tcPr>
                </a:tc>
                <a:tc>
                  <a:txBody>
                    <a:bodyPr/>
                    <a:lstStyle/>
                    <a:p>
                      <a:pPr algn="ctr"/>
                      <a:r>
                        <a:rPr lang="zh-CN" altLang="en-US" sz="1800" b="0" dirty="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1</a:t>
                      </a:r>
                      <a:r>
                        <a:rPr lang="zh-CN" altLang="en-US" sz="1800" b="0" dirty="0">
                          <a:solidFill>
                            <a:schemeClr val="tx1"/>
                          </a:solidFill>
                          <a:latin typeface="Times New Roman" panose="02020603050405020304" pitchFamily="18" charset="0"/>
                          <a:cs typeface="Times New Roman" panose="02020603050405020304" pitchFamily="18" charset="0"/>
                        </a:rPr>
                        <a:t>：成功</a:t>
                      </a:r>
                      <a:r>
                        <a:rPr lang="en-US" altLang="zh-CN" sz="1800" b="0" dirty="0">
                          <a:solidFill>
                            <a:schemeClr val="tx1"/>
                          </a:solidFill>
                          <a:latin typeface="Times New Roman" panose="02020603050405020304" pitchFamily="18" charset="0"/>
                          <a:cs typeface="Times New Roman" panose="02020603050405020304" pitchFamily="18" charset="0"/>
                        </a:rPr>
                        <a:t>, 0</a:t>
                      </a:r>
                      <a:r>
                        <a:rPr lang="zh-CN" altLang="en-US" sz="1800" b="0" dirty="0">
                          <a:solidFill>
                            <a:schemeClr val="tx1"/>
                          </a:solidFill>
                          <a:latin typeface="Times New Roman" panose="02020603050405020304" pitchFamily="18" charset="0"/>
                          <a:cs typeface="Times New Roman" panose="02020603050405020304" pitchFamily="18" charset="0"/>
                        </a:rPr>
                        <a:t>：查无此人</a:t>
                      </a:r>
                      <a:r>
                        <a:rPr lang="en-US" altLang="zh-CN" sz="1800" b="0" dirty="0">
                          <a:solidFill>
                            <a:schemeClr val="tx1"/>
                          </a:solidFill>
                          <a:latin typeface="Times New Roman" panose="02020603050405020304" pitchFamily="18" charset="0"/>
                          <a:cs typeface="Times New Roman" panose="02020603050405020304" pitchFamily="18" charset="0"/>
                        </a:rPr>
                        <a:t>, -1</a:t>
                      </a:r>
                      <a:r>
                        <a:rPr lang="zh-CN" altLang="en-US" sz="1800" b="0" dirty="0">
                          <a:solidFill>
                            <a:schemeClr val="tx1"/>
                          </a:solidFill>
                          <a:latin typeface="Times New Roman" panose="02020603050405020304" pitchFamily="18" charset="0"/>
                          <a:cs typeface="Times New Roman" panose="02020603050405020304" pitchFamily="18" charset="0"/>
                        </a:rPr>
                        <a:t>：密码错误</a:t>
                      </a:r>
                      <a:r>
                        <a:rPr lang="en-US" altLang="zh-CN" sz="1800" b="0" dirty="0">
                          <a:solidFill>
                            <a:schemeClr val="tx1"/>
                          </a:solidFill>
                          <a:latin typeface="Times New Roman" panose="02020603050405020304" pitchFamily="18" charset="0"/>
                          <a:cs typeface="Times New Roman" panose="02020603050405020304" pitchFamily="18" charset="0"/>
                        </a:rPr>
                        <a:t>, -2</a:t>
                      </a:r>
                      <a:r>
                        <a:rPr lang="zh-CN" altLang="en-US" sz="1800" b="0" dirty="0">
                          <a:solidFill>
                            <a:schemeClr val="tx1"/>
                          </a:solidFill>
                          <a:latin typeface="Times New Roman" panose="02020603050405020304" pitchFamily="18" charset="0"/>
                          <a:cs typeface="Times New Roman" panose="02020603050405020304" pitchFamily="18" charset="0"/>
                        </a:rPr>
                        <a:t>：新旧密码一样</a:t>
                      </a:r>
                    </a:p>
                  </a:txBody>
                  <a:tcPr marT="45680" marB="45680">
                    <a:solidFill>
                      <a:schemeClr val="bg2">
                        <a:lumMod val="20000"/>
                        <a:lumOff val="8000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75CAB-057A-4661-943A-840B5418B9E3}"/>
              </a:ext>
            </a:extLst>
          </p:cNvPr>
          <p:cNvSpPr>
            <a:spLocks noGrp="1"/>
          </p:cNvSpPr>
          <p:nvPr>
            <p:ph type="title"/>
          </p:nvPr>
        </p:nvSpPr>
        <p:spPr/>
        <p:txBody>
          <a:bodyPr/>
          <a:lstStyle/>
          <a:p>
            <a:r>
              <a:rPr lang="zh-CN" altLang="en-US" dirty="0"/>
              <a:t>工作介绍</a:t>
            </a:r>
          </a:p>
        </p:txBody>
      </p:sp>
      <p:sp>
        <p:nvSpPr>
          <p:cNvPr id="3" name="内容占位符 2">
            <a:extLst>
              <a:ext uri="{FF2B5EF4-FFF2-40B4-BE49-F238E27FC236}">
                <a16:creationId xmlns:a16="http://schemas.microsoft.com/office/drawing/2014/main" id="{9A6FEB05-8851-4008-97F9-87F83EBA714D}"/>
              </a:ext>
            </a:extLst>
          </p:cNvPr>
          <p:cNvSpPr>
            <a:spLocks noGrp="1"/>
          </p:cNvSpPr>
          <p:nvPr>
            <p:ph idx="1"/>
          </p:nvPr>
        </p:nvSpPr>
        <p:spPr/>
        <p:txBody>
          <a:bodyPr>
            <a:normAutofit/>
          </a:bodyPr>
          <a:lstStyle/>
          <a:p>
            <a:r>
              <a:rPr lang="en-US" altLang="zh-CN" sz="3600" dirty="0"/>
              <a:t>1</a:t>
            </a:r>
            <a:r>
              <a:rPr lang="zh-CN" altLang="en-US" sz="3600" dirty="0"/>
              <a:t>、管理员前端页面的设计和开发</a:t>
            </a:r>
            <a:endParaRPr lang="en-US" altLang="zh-CN" sz="3600" dirty="0"/>
          </a:p>
          <a:p>
            <a:r>
              <a:rPr lang="en-US" altLang="zh-CN" sz="3600" dirty="0"/>
              <a:t>2</a:t>
            </a:r>
            <a:r>
              <a:rPr lang="zh-CN" altLang="en-US" sz="3600" dirty="0"/>
              <a:t>、参与到需求分析、概要设计、详细设</a:t>
            </a:r>
            <a:endParaRPr lang="en-US" altLang="zh-CN" sz="3600" dirty="0"/>
          </a:p>
          <a:p>
            <a:pPr marL="0" indent="0">
              <a:buNone/>
            </a:pPr>
            <a:r>
              <a:rPr lang="zh-CN" altLang="en-US" sz="3600" dirty="0"/>
              <a:t>计和软件测试的工作中</a:t>
            </a:r>
            <a:endParaRPr lang="en-US" altLang="zh-CN" sz="3600" dirty="0"/>
          </a:p>
          <a:p>
            <a:r>
              <a:rPr lang="en-US" altLang="zh-CN" sz="3600" dirty="0"/>
              <a:t>3</a:t>
            </a:r>
            <a:r>
              <a:rPr lang="zh-CN" altLang="en-US" sz="3600" dirty="0"/>
              <a:t>、部分文档的编写</a:t>
            </a:r>
          </a:p>
        </p:txBody>
      </p:sp>
    </p:spTree>
    <p:extLst>
      <p:ext uri="{BB962C8B-B14F-4D97-AF65-F5344CB8AC3E}">
        <p14:creationId xmlns:p14="http://schemas.microsoft.com/office/powerpoint/2010/main" val="41060284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A8164-4C4B-49C2-984F-A4951923EFF4}"/>
              </a:ext>
            </a:extLst>
          </p:cNvPr>
          <p:cNvSpPr>
            <a:spLocks noGrp="1"/>
          </p:cNvSpPr>
          <p:nvPr>
            <p:ph type="title"/>
          </p:nvPr>
        </p:nvSpPr>
        <p:spPr/>
        <p:txBody>
          <a:bodyPr/>
          <a:lstStyle/>
          <a:p>
            <a:r>
              <a:rPr lang="zh-CN" altLang="en-US" dirty="0"/>
              <a:t>管理员前端页面的设计</a:t>
            </a:r>
          </a:p>
        </p:txBody>
      </p:sp>
      <p:sp>
        <p:nvSpPr>
          <p:cNvPr id="3" name="内容占位符 2">
            <a:extLst>
              <a:ext uri="{FF2B5EF4-FFF2-40B4-BE49-F238E27FC236}">
                <a16:creationId xmlns:a16="http://schemas.microsoft.com/office/drawing/2014/main" id="{3BCA7884-7434-4AC5-82FF-C8BAE2AE7126}"/>
              </a:ext>
            </a:extLst>
          </p:cNvPr>
          <p:cNvSpPr>
            <a:spLocks noGrp="1"/>
          </p:cNvSpPr>
          <p:nvPr>
            <p:ph idx="1"/>
          </p:nvPr>
        </p:nvSpPr>
        <p:spPr>
          <a:xfrm>
            <a:off x="677334" y="2367627"/>
            <a:ext cx="8596668" cy="3880773"/>
          </a:xfrm>
        </p:spPr>
        <p:txBody>
          <a:bodyPr>
            <a:normAutofit/>
          </a:bodyPr>
          <a:lstStyle/>
          <a:p>
            <a:r>
              <a:rPr lang="zh-CN" altLang="en-US" sz="4000" dirty="0"/>
              <a:t>特点：为了尽可能模拟实际情况，没有登录界面，用后端</a:t>
            </a:r>
            <a:r>
              <a:rPr lang="en-US" altLang="zh-CN" sz="4000" dirty="0"/>
              <a:t>IP</a:t>
            </a:r>
            <a:r>
              <a:rPr lang="zh-CN" altLang="en-US" sz="4000" dirty="0"/>
              <a:t>限制登录设备</a:t>
            </a:r>
          </a:p>
        </p:txBody>
      </p:sp>
    </p:spTree>
    <p:extLst>
      <p:ext uri="{BB962C8B-B14F-4D97-AF65-F5344CB8AC3E}">
        <p14:creationId xmlns:p14="http://schemas.microsoft.com/office/powerpoint/2010/main" val="13152140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DCB7A-03C8-4232-95C9-03C753DCE8E3}"/>
              </a:ext>
            </a:extLst>
          </p:cNvPr>
          <p:cNvSpPr>
            <a:spLocks noGrp="1"/>
          </p:cNvSpPr>
          <p:nvPr>
            <p:ph type="title"/>
          </p:nvPr>
        </p:nvSpPr>
        <p:spPr/>
        <p:txBody>
          <a:bodyPr/>
          <a:lstStyle/>
          <a:p>
            <a:r>
              <a:rPr lang="zh-CN" altLang="en-US" dirty="0"/>
              <a:t>管理员前端页面的设计</a:t>
            </a:r>
          </a:p>
        </p:txBody>
      </p:sp>
      <p:pic>
        <p:nvPicPr>
          <p:cNvPr id="4" name="图片 3">
            <a:extLst>
              <a:ext uri="{FF2B5EF4-FFF2-40B4-BE49-F238E27FC236}">
                <a16:creationId xmlns:a16="http://schemas.microsoft.com/office/drawing/2014/main" id="{4BD090C9-9489-4418-A5CB-5687D2469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7360"/>
            <a:ext cx="11652678" cy="5212080"/>
          </a:xfrm>
          <a:prstGeom prst="rect">
            <a:avLst/>
          </a:prstGeom>
        </p:spPr>
      </p:pic>
    </p:spTree>
    <p:extLst>
      <p:ext uri="{BB962C8B-B14F-4D97-AF65-F5344CB8AC3E}">
        <p14:creationId xmlns:p14="http://schemas.microsoft.com/office/powerpoint/2010/main" val="38749919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DCB7A-03C8-4232-95C9-03C753DCE8E3}"/>
              </a:ext>
            </a:extLst>
          </p:cNvPr>
          <p:cNvSpPr>
            <a:spLocks noGrp="1"/>
          </p:cNvSpPr>
          <p:nvPr>
            <p:ph type="title"/>
          </p:nvPr>
        </p:nvSpPr>
        <p:spPr/>
        <p:txBody>
          <a:bodyPr/>
          <a:lstStyle/>
          <a:p>
            <a:r>
              <a:rPr lang="zh-CN" altLang="en-US" dirty="0"/>
              <a:t>管理员前端页面的设计</a:t>
            </a:r>
          </a:p>
        </p:txBody>
      </p:sp>
      <p:pic>
        <p:nvPicPr>
          <p:cNvPr id="5" name="图片 4">
            <a:extLst>
              <a:ext uri="{FF2B5EF4-FFF2-40B4-BE49-F238E27FC236}">
                <a16:creationId xmlns:a16="http://schemas.microsoft.com/office/drawing/2014/main" id="{39BE80EE-AFB0-4981-A1FC-A2C0C202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6240"/>
            <a:ext cx="11457885" cy="5191760"/>
          </a:xfrm>
          <a:prstGeom prst="rect">
            <a:avLst/>
          </a:prstGeom>
        </p:spPr>
      </p:pic>
    </p:spTree>
    <p:extLst>
      <p:ext uri="{BB962C8B-B14F-4D97-AF65-F5344CB8AC3E}">
        <p14:creationId xmlns:p14="http://schemas.microsoft.com/office/powerpoint/2010/main" val="1890834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ACKGROUND_TYPE" val="bottomTop"/>
  <p:tag name="KSO_WM_SLIDE_BK_DARK_LIGHT" val="2"/>
  <p:tag name="KSO_WM_UNIT_TYPE" val="i"/>
  <p:tag name="KSO_WM_UNIT_INDEX" val="1"/>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custom20202620_1*i*1"/>
  <p:tag name="KSO_WM_TEMPLATE_CATEGORY" val="custom"/>
  <p:tag name="KSO_WM_TEMPLATE_INDEX" val="20202620"/>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TEMPLATE_CATEGORY" val="custom"/>
  <p:tag name="KSO_WM_TEMPLATE_INDEX" val="20177147"/>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b6a353f7-df24-47fe-955f-06e2b8e6ea91}"/>
  <p:tag name="KSO_WM_UNIT_TYPE" val="i"/>
</p:tagLst>
</file>

<file path=ppt/tags/tag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59e506f6-49f7-45b4-9ad6-a7012263d800}"/>
  <p:tag name="KSO_WM_UNIT_TYPE" val="i"/>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7147"/>
</p:tagLst>
</file>

<file path=ppt/tags/tag1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TEMPLATE_CATEGORY" val="custom"/>
  <p:tag name="KSO_WM_TEMPLATE_INDEX" val="20177147"/>
</p:tagLst>
</file>

<file path=ppt/tags/tag1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cfc6515-b0f9-4e82-ab7f-a6f741792529}"/>
  <p:tag name="KSO_WM_UNIT_TYPE" val="i"/>
</p:tagLst>
</file>

<file path=ppt/tags/tag1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25c9b0df-25d5-4f61-a613-5c706f1fd51a}"/>
  <p:tag name="KSO_WM_UNIT_TYPE" val="i"/>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147"/>
</p:tagLst>
</file>

<file path=ppt/tags/tag2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TEMPLATE_CATEGORY" val="custom"/>
  <p:tag name="KSO_WM_TEMPLATE_INDEX" val="20177147"/>
</p:tagLst>
</file>

<file path=ppt/tags/tag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a3b26908-8151-4ec7-89ee-365309b97983}"/>
  <p:tag name="KSO_WM_UNIT_TYPE" val="i"/>
</p:tagLst>
</file>

<file path=ppt/tags/tag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2e6c905b-200c-4ae7-8078-ba7449061365}"/>
  <p:tag name="KSO_WM_UNIT_TYPE" val="i"/>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147"/>
</p:tagLst>
</file>

<file path=ppt/tags/tag2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TEMPLATE_CATEGORY" val="custom"/>
  <p:tag name="KSO_WM_TEMPLATE_INDEX" val="20177147"/>
</p:tagLst>
</file>

<file path=ppt/tags/tag2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cb856a53-1077-4ca8-8699-304f40e5c63d}"/>
  <p:tag name="KSO_WM_UNIT_TYPE" val="i"/>
</p:tagLst>
</file>

<file path=ppt/tags/tag2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14697794-9b93-4ebe-8f6a-abfc4306653a}"/>
  <p:tag name="KSO_WM_UNIT_TYPE" val="i"/>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TEMPLATE_CATEGORY" val="custom"/>
  <p:tag name="KSO_WM_TEMPLATE_INDEX" val="20177147"/>
</p:tagLst>
</file>

<file path=ppt/tags/tag3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4219f1cf-70e0-498d-ad2a-2149e3c2b8d8}"/>
  <p:tag name="KSO_WM_UNIT_TYPE" val="i"/>
</p:tagLst>
</file>

<file path=ppt/tags/tag3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a422a872-1afe-4ed9-941a-7cf6cbb79895}"/>
  <p:tag name="KSO_WM_UNIT_TYPE" val="i"/>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7147"/>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147"/>
</p:tagLst>
</file>

<file path=ppt/tags/tag3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TEMPLATE_CATEGORY" val="custom"/>
  <p:tag name="KSO_WM_TEMPLATE_INDEX" val="20177147"/>
</p:tagLst>
</file>

<file path=ppt/tags/tag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9ca48dfc-51cb-4411-be14-ef070ffd4bfb}"/>
  <p:tag name="KSO_WM_UNIT_TYPE" val="i"/>
</p:tagLst>
</file>

<file path=ppt/tags/tag3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62297b93-804e-4f29-aa42-02a2d5c66fa8}"/>
  <p:tag name="KSO_WM_UNIT_TYPE" val="i"/>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7147"/>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147"/>
</p:tagLst>
</file>

<file path=ppt/tags/tag4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TEMPLATE_CATEGORY" val="custom"/>
  <p:tag name="KSO_WM_TEMPLATE_INDEX" val="20177147"/>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1abcef14-1eaa-40f5-8175-b358e0bf254f}"/>
  <p:tag name="KSO_WM_UNIT_TYPE" val="i"/>
</p:tagLst>
</file>

<file path=ppt/tags/tag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a6cbf37b-49ef-4d24-b78e-a845dd8537cf}"/>
  <p:tag name="KSO_WM_UNIT_TYPE" val="i"/>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7147"/>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147"/>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77147"/>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147"/>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77147"/>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8、9、10、11、12、13、14、15"/>
  <p:tag name="KSO_WM_SLIDE_ID" val="custom20202620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177147"/>
  <p:tag name="KSO_WM_SLIDE_LAYOUT" val="a_b"/>
  <p:tag name="KSO_WM_SLIDE_LAYOUT_CNT" val="1_3"/>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2620_1*a*1"/>
  <p:tag name="KSO_WM_TEMPLATE_CATEGORY" val="custom"/>
  <p:tag name="KSO_WM_TEMPLATE_INDEX" val="20202620"/>
  <p:tag name="KSO_WM_UNIT_LAYERLEVEL" val="1"/>
  <p:tag name="KSO_WM_TAG_VERSION" val="1.0"/>
  <p:tag name="KSO_WM_BEAUTIFY_FLAG" val="#wm#"/>
  <p:tag name="KSO_WM_UNIT_PRESET_TEXT" val="简约工作汇报"/>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b"/>
  <p:tag name="KSO_WM_UNIT_INDEX" val="1"/>
  <p:tag name="KSO_WM_UNIT_ID" val="custom20202620_1*b*1"/>
  <p:tag name="KSO_WM_TEMPLATE_CATEGORY" val="custom"/>
  <p:tag name="KSO_WM_TEMPLATE_INDEX" val="20202620"/>
  <p:tag name="KSO_WM_UNIT_LAYERLEVEL" val="1"/>
  <p:tag name="KSO_WM_TAG_VERSION" val="1.0"/>
  <p:tag name="KSO_WM_BEAUTIFY_FLAG" val="#wm#"/>
  <p:tag name="KSO_WM_UNIT_PRESET_TEXT" val="单击此处添加副标题"/>
  <p:tag name="KSO_WM_UNIT_TEXT_FILL_FORE_SCHEMECOLOR_INDEX_BRIGHTNESS" val="0.25"/>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3"/>
  <p:tag name="KSO_WM_UNIT_ID" val="custom20202620_1*b*3"/>
  <p:tag name="KSO_WM_TEMPLATE_CATEGORY" val="custom"/>
  <p:tag name="KSO_WM_TEMPLATE_INDEX" val="20202620"/>
  <p:tag name="KSO_WM_UNIT_LAYERLEVEL" val="1"/>
  <p:tag name="KSO_WM_TAG_VERSION" val="1.0"/>
  <p:tag name="KSO_WM_BEAUTIFY_FLAG" val="#wm#"/>
  <p:tag name="KSO_WM_UNIT_PRESET_TEXT" val="202X/01/01"/>
  <p:tag name="KSO_WM_UNIT_TEXT_FILL_FORE_SCHEMECOLOR_INDEX_BRIGHTNESS" val="0.15"/>
  <p:tag name="KSO_WM_UNIT_TEXT_FILL_FORE_SCHEMECOLOR_INDEX" val="13"/>
  <p:tag name="KSO_WM_UNIT_TEXT_FILL_TYPE" val="1"/>
</p:tagLst>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355</TotalTime>
  <Words>2197</Words>
  <Application>Microsoft Office PowerPoint</Application>
  <PresentationFormat>宽屏</PresentationFormat>
  <Paragraphs>269</Paragraphs>
  <Slides>54</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54</vt:i4>
      </vt:variant>
    </vt:vector>
  </HeadingPairs>
  <TitlesOfParts>
    <vt:vector size="65" baseType="lpstr">
      <vt:lpstr>-apple-system</vt:lpstr>
      <vt:lpstr>等线</vt:lpstr>
      <vt:lpstr>方正姚体</vt:lpstr>
      <vt:lpstr>汉仪旗黑-85S</vt:lpstr>
      <vt:lpstr>宋体</vt:lpstr>
      <vt:lpstr>微软雅黑</vt:lpstr>
      <vt:lpstr>Arial</vt:lpstr>
      <vt:lpstr>Times New Roman</vt:lpstr>
      <vt:lpstr>Trebuchet MS</vt:lpstr>
      <vt:lpstr>Wingdings 3</vt:lpstr>
      <vt:lpstr>平面</vt:lpstr>
      <vt:lpstr>第八组 图书馆图书借阅系统</vt:lpstr>
      <vt:lpstr>PowerPoint 演示文稿</vt:lpstr>
      <vt:lpstr>项目整体介绍</vt:lpstr>
      <vt:lpstr>1、项目整体介绍</vt:lpstr>
      <vt:lpstr>罗飞龙答辩</vt:lpstr>
      <vt:lpstr>工作介绍</vt:lpstr>
      <vt:lpstr>管理员前端页面的设计</vt:lpstr>
      <vt:lpstr>管理员前端页面的设计</vt:lpstr>
      <vt:lpstr>管理员前端页面的设计</vt:lpstr>
      <vt:lpstr>管理员前端页面的设计</vt:lpstr>
      <vt:lpstr>管理员前端页面的设计</vt:lpstr>
      <vt:lpstr>管理员前端页面的设计</vt:lpstr>
      <vt:lpstr>管理员前端页面的开发</vt:lpstr>
      <vt:lpstr>管理员前端页面的开发</vt:lpstr>
      <vt:lpstr>管理员前端页面的开发</vt:lpstr>
      <vt:lpstr>刘帆答辩</vt:lpstr>
      <vt:lpstr>图书管理系统</vt:lpstr>
      <vt:lpstr>登录界面-主要功能</vt:lpstr>
      <vt:lpstr>PowerPoint 演示文稿</vt:lpstr>
      <vt:lpstr>登录界面-核心代码</vt:lpstr>
      <vt:lpstr>PowerPoint 演示文稿</vt:lpstr>
      <vt:lpstr>用户界面-主要功能</vt:lpstr>
      <vt:lpstr>PowerPoint 演示文稿</vt:lpstr>
      <vt:lpstr>显示已借图书信息-核心代码</vt:lpstr>
      <vt:lpstr>借书-核心代码</vt:lpstr>
      <vt:lpstr>PowerPoint 演示文稿</vt:lpstr>
      <vt:lpstr>PowerPoint 演示文稿</vt:lpstr>
      <vt:lpstr>还书-核心代码</vt:lpstr>
      <vt:lpstr>PowerPoint 演示文稿</vt:lpstr>
      <vt:lpstr>PowerPoint 演示文稿</vt:lpstr>
      <vt:lpstr>修改密码-核心代码</vt:lpstr>
      <vt:lpstr>PowerPoint 演示文稿</vt:lpstr>
      <vt:lpstr>PowerPoint 演示文稿</vt:lpstr>
      <vt:lpstr>未登录操作，跳转至登录界面</vt:lpstr>
      <vt:lpstr>PowerPoint 演示文稿</vt:lpstr>
      <vt:lpstr>PowerPoint 演示文稿</vt:lpstr>
      <vt:lpstr>覃宏铭答辩</vt:lpstr>
      <vt:lpstr>Web后台</vt:lpstr>
      <vt:lpstr>PowerPoint 演示文稿</vt:lpstr>
      <vt:lpstr>PowerPoint 演示文稿</vt:lpstr>
      <vt:lpstr>web后台模块设计</vt:lpstr>
      <vt:lpstr>web后台模块设计</vt:lpstr>
      <vt:lpstr>PowerPoint 演示文稿</vt:lpstr>
      <vt:lpstr>PowerPoint 演示文稿</vt:lpstr>
      <vt:lpstr>PowerPoint 演示文稿</vt:lpstr>
      <vt:lpstr>PowerPoint 演示文稿</vt:lpstr>
      <vt:lpstr>陆梓文答辩</vt:lpstr>
      <vt:lpstr>区块链后台搭建</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飞龙 罗</dc:creator>
  <cp:lastModifiedBy>飞龙 罗</cp:lastModifiedBy>
  <cp:revision>18</cp:revision>
  <dcterms:created xsi:type="dcterms:W3CDTF">2021-07-11T12:36:37Z</dcterms:created>
  <dcterms:modified xsi:type="dcterms:W3CDTF">2021-07-12T04:14:04Z</dcterms:modified>
</cp:coreProperties>
</file>